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118"/>
  </p:notesMasterIdLst>
  <p:sldIdLst>
    <p:sldId id="426" r:id="rId5"/>
    <p:sldId id="335" r:id="rId6"/>
    <p:sldId id="338" r:id="rId7"/>
    <p:sldId id="365" r:id="rId8"/>
    <p:sldId id="366" r:id="rId9"/>
    <p:sldId id="327" r:id="rId10"/>
    <p:sldId id="336" r:id="rId11"/>
    <p:sldId id="337" r:id="rId12"/>
    <p:sldId id="391" r:id="rId13"/>
    <p:sldId id="392" r:id="rId14"/>
    <p:sldId id="332" r:id="rId15"/>
    <p:sldId id="340" r:id="rId16"/>
    <p:sldId id="339" r:id="rId17"/>
    <p:sldId id="393" r:id="rId18"/>
    <p:sldId id="394" r:id="rId19"/>
    <p:sldId id="396" r:id="rId20"/>
    <p:sldId id="401" r:id="rId21"/>
    <p:sldId id="397" r:id="rId22"/>
    <p:sldId id="341" r:id="rId23"/>
    <p:sldId id="330" r:id="rId24"/>
    <p:sldId id="325" r:id="rId25"/>
    <p:sldId id="326" r:id="rId26"/>
    <p:sldId id="331" r:id="rId27"/>
    <p:sldId id="333" r:id="rId28"/>
    <p:sldId id="342" r:id="rId29"/>
    <p:sldId id="375" r:id="rId30"/>
    <p:sldId id="359" r:id="rId31"/>
    <p:sldId id="348" r:id="rId32"/>
    <p:sldId id="334" r:id="rId33"/>
    <p:sldId id="352" r:id="rId34"/>
    <p:sldId id="402" r:id="rId35"/>
    <p:sldId id="403" r:id="rId36"/>
    <p:sldId id="351" r:id="rId37"/>
    <p:sldId id="349" r:id="rId38"/>
    <p:sldId id="350" r:id="rId39"/>
    <p:sldId id="384" r:id="rId40"/>
    <p:sldId id="408" r:id="rId41"/>
    <p:sldId id="278" r:id="rId42"/>
    <p:sldId id="376" r:id="rId43"/>
    <p:sldId id="386" r:id="rId44"/>
    <p:sldId id="377" r:id="rId45"/>
    <p:sldId id="378" r:id="rId46"/>
    <p:sldId id="287" r:id="rId47"/>
    <p:sldId id="385" r:id="rId48"/>
    <p:sldId id="267" r:id="rId49"/>
    <p:sldId id="345" r:id="rId50"/>
    <p:sldId id="383" r:id="rId51"/>
    <p:sldId id="344" r:id="rId52"/>
    <p:sldId id="343" r:id="rId53"/>
    <p:sldId id="409" r:id="rId54"/>
    <p:sldId id="404" r:id="rId55"/>
    <p:sldId id="405" r:id="rId56"/>
    <p:sldId id="407" r:id="rId57"/>
    <p:sldId id="406" r:id="rId58"/>
    <p:sldId id="381" r:id="rId59"/>
    <p:sldId id="382" r:id="rId60"/>
    <p:sldId id="272" r:id="rId61"/>
    <p:sldId id="346" r:id="rId62"/>
    <p:sldId id="347" r:id="rId63"/>
    <p:sldId id="268" r:id="rId64"/>
    <p:sldId id="269" r:id="rId65"/>
    <p:sldId id="318" r:id="rId66"/>
    <p:sldId id="276" r:id="rId67"/>
    <p:sldId id="284" r:id="rId68"/>
    <p:sldId id="286" r:id="rId69"/>
    <p:sldId id="308" r:id="rId70"/>
    <p:sldId id="320" r:id="rId71"/>
    <p:sldId id="321" r:id="rId72"/>
    <p:sldId id="322" r:id="rId73"/>
    <p:sldId id="324" r:id="rId74"/>
    <p:sldId id="309" r:id="rId75"/>
    <p:sldId id="311" r:id="rId76"/>
    <p:sldId id="312" r:id="rId77"/>
    <p:sldId id="313" r:id="rId78"/>
    <p:sldId id="314" r:id="rId79"/>
    <p:sldId id="315" r:id="rId80"/>
    <p:sldId id="316" r:id="rId81"/>
    <p:sldId id="302" r:id="rId82"/>
    <p:sldId id="301" r:id="rId83"/>
    <p:sldId id="317" r:id="rId84"/>
    <p:sldId id="400" r:id="rId85"/>
    <p:sldId id="295" r:id="rId86"/>
    <p:sldId id="304" r:id="rId87"/>
    <p:sldId id="305" r:id="rId88"/>
    <p:sldId id="306" r:id="rId89"/>
    <p:sldId id="296" r:id="rId90"/>
    <p:sldId id="297" r:id="rId91"/>
    <p:sldId id="298" r:id="rId92"/>
    <p:sldId id="299" r:id="rId93"/>
    <p:sldId id="411" r:id="rId94"/>
    <p:sldId id="412" r:id="rId95"/>
    <p:sldId id="413" r:id="rId96"/>
    <p:sldId id="414" r:id="rId97"/>
    <p:sldId id="415" r:id="rId98"/>
    <p:sldId id="416" r:id="rId99"/>
    <p:sldId id="417" r:id="rId100"/>
    <p:sldId id="418" r:id="rId101"/>
    <p:sldId id="419" r:id="rId102"/>
    <p:sldId id="420" r:id="rId103"/>
    <p:sldId id="421" r:id="rId104"/>
    <p:sldId id="422" r:id="rId105"/>
    <p:sldId id="423" r:id="rId106"/>
    <p:sldId id="424" r:id="rId107"/>
    <p:sldId id="425" r:id="rId108"/>
    <p:sldId id="410" r:id="rId109"/>
    <p:sldId id="364" r:id="rId110"/>
    <p:sldId id="374" r:id="rId111"/>
    <p:sldId id="360" r:id="rId112"/>
    <p:sldId id="361" r:id="rId113"/>
    <p:sldId id="362" r:id="rId114"/>
    <p:sldId id="363" r:id="rId115"/>
    <p:sldId id="398" r:id="rId116"/>
    <p:sldId id="300" r:id="rId1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51" autoAdjust="0"/>
    <p:restoredTop sz="92196" autoAdjust="0"/>
  </p:normalViewPr>
  <p:slideViewPr>
    <p:cSldViewPr>
      <p:cViewPr varScale="1">
        <p:scale>
          <a:sx n="111" d="100"/>
          <a:sy n="111" d="100"/>
        </p:scale>
        <p:origin x="1152" y="200"/>
      </p:cViewPr>
      <p:guideLst>
        <p:guide orient="horz" pos="2160"/>
        <p:guide pos="2880"/>
      </p:guideLst>
    </p:cSldViewPr>
  </p:slideViewPr>
  <p:outlineViewPr>
    <p:cViewPr>
      <p:scale>
        <a:sx n="33" d="100"/>
        <a:sy n="33" d="100"/>
      </p:scale>
      <p:origin x="0" y="4704"/>
    </p:cViewPr>
  </p:outlineViewPr>
  <p:notesTextViewPr>
    <p:cViewPr>
      <p:scale>
        <a:sx n="100" d="100"/>
        <a:sy n="100" d="100"/>
      </p:scale>
      <p:origin x="0" y="0"/>
    </p:cViewPr>
  </p:notesTextViewPr>
  <p:sorterViewPr>
    <p:cViewPr>
      <p:scale>
        <a:sx n="66" d="100"/>
        <a:sy n="66" d="100"/>
      </p:scale>
      <p:origin x="0" y="804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viewProps" Target="viewProps.xml"/><Relationship Id="rId121" Type="http://schemas.openxmlformats.org/officeDocument/2006/relationships/theme" Target="theme/theme1.xml"/><Relationship Id="rId122"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notesMaster" Target="notesMasters/notesMaster1.xml"/><Relationship Id="rId119" Type="http://schemas.openxmlformats.org/officeDocument/2006/relationships/presProps" Target="presProps.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9D1713-3CF6-4469-9746-34AB3FADFE84}" type="datetimeFigureOut">
              <a:rPr lang="en-US" smtClean="0"/>
              <a:pPr/>
              <a:t>8/8/17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68F494-0C48-417A-A877-0763ACB88C1A}" type="slidenum">
              <a:rPr lang="en-US" smtClean="0"/>
              <a:pPr/>
              <a:t>‹#›</a:t>
            </a:fld>
            <a:endParaRPr lang="en-US"/>
          </a:p>
        </p:txBody>
      </p:sp>
    </p:spTree>
    <p:extLst>
      <p:ext uri="{BB962C8B-B14F-4D97-AF65-F5344CB8AC3E}">
        <p14:creationId xmlns:p14="http://schemas.microsoft.com/office/powerpoint/2010/main" val="1861092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thegenomefactory.blogspot.com</a:t>
            </a:r>
            <a:r>
              <a:rPr lang="en-US" dirty="0"/>
              <a:t>/2013/08/paired-end-read-confusion-</a:t>
            </a:r>
            <a:r>
              <a:rPr lang="en-US" dirty="0" err="1"/>
              <a:t>library.html</a:t>
            </a:r>
            <a:endParaRPr lang="en-US" dirty="0"/>
          </a:p>
          <a:p>
            <a:endParaRPr lang="en-US" dirty="0"/>
          </a:p>
          <a:p>
            <a:r>
              <a:rPr lang="en-US" dirty="0"/>
              <a:t>https://</a:t>
            </a:r>
            <a:r>
              <a:rPr lang="en-US" dirty="0" err="1"/>
              <a:t>www.biostars.org</a:t>
            </a:r>
            <a:r>
              <a:rPr lang="en-US" dirty="0"/>
              <a:t>/p/106291/</a:t>
            </a:r>
          </a:p>
          <a:p>
            <a:endParaRPr lang="en-US" dirty="0"/>
          </a:p>
          <a:p>
            <a:r>
              <a:rPr lang="en-US" dirty="0"/>
              <a:t>https://</a:t>
            </a:r>
            <a:r>
              <a:rPr lang="en-US" dirty="0" err="1"/>
              <a:t>www.biostars.org</a:t>
            </a:r>
            <a:r>
              <a:rPr lang="en-US" dirty="0"/>
              <a:t>/p/95803/</a:t>
            </a:r>
          </a:p>
          <a:p>
            <a:endParaRPr lang="en-US" dirty="0"/>
          </a:p>
          <a:p>
            <a:r>
              <a:rPr lang="en-US" dirty="0"/>
              <a:t>https://</a:t>
            </a:r>
            <a:r>
              <a:rPr lang="en-US" dirty="0" err="1"/>
              <a:t>www.biostars.org</a:t>
            </a:r>
            <a:r>
              <a:rPr lang="en-US" dirty="0"/>
              <a:t>/p/109221/</a:t>
            </a:r>
          </a:p>
          <a:p>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16</a:t>
            </a:fld>
            <a:endParaRPr lang="en-US"/>
          </a:p>
        </p:txBody>
      </p:sp>
    </p:spTree>
    <p:extLst>
      <p:ext uri="{BB962C8B-B14F-4D97-AF65-F5344CB8AC3E}">
        <p14:creationId xmlns:p14="http://schemas.microsoft.com/office/powerpoint/2010/main" val="1196986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useast.ensembl.org</a:t>
            </a:r>
            <a:r>
              <a:rPr lang="en-US" dirty="0"/>
              <a:t>/info/website/upload/</a:t>
            </a:r>
            <a:r>
              <a:rPr lang="en-US" dirty="0" err="1"/>
              <a:t>gff.html?redirect</a:t>
            </a:r>
            <a:r>
              <a:rPr lang="en-US" dirty="0"/>
              <a:t>=no</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39</a:t>
            </a:fld>
            <a:endParaRPr lang="en-US"/>
          </a:p>
        </p:txBody>
      </p:sp>
    </p:spTree>
    <p:extLst>
      <p:ext uri="{BB962C8B-B14F-4D97-AF65-F5344CB8AC3E}">
        <p14:creationId xmlns:p14="http://schemas.microsoft.com/office/powerpoint/2010/main" val="2825990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RNA-</a:t>
            </a:r>
            <a:r>
              <a:rPr lang="en-US" sz="1200" kern="1200" dirty="0" err="1">
                <a:solidFill>
                  <a:schemeClr val="tx1"/>
                </a:solidFill>
                <a:effectLst/>
                <a:latin typeface="+mn-lt"/>
                <a:ea typeface="+mn-ea"/>
                <a:cs typeface="+mn-cs"/>
              </a:rPr>
              <a:t>Seq</a:t>
            </a:r>
            <a:r>
              <a:rPr lang="en-US" sz="1200" kern="1200" dirty="0">
                <a:solidFill>
                  <a:schemeClr val="tx1"/>
                </a:solidFill>
                <a:effectLst/>
                <a:latin typeface="+mn-lt"/>
                <a:ea typeface="+mn-ea"/>
                <a:cs typeface="+mn-cs"/>
              </a:rPr>
              <a:t> Procedure Overview. The R packages used for the different steps are emphasized in bold face.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43</a:t>
            </a:fld>
            <a:endParaRPr lang="en-US"/>
          </a:p>
        </p:txBody>
      </p:sp>
    </p:spTree>
    <p:extLst>
      <p:ext uri="{BB962C8B-B14F-4D97-AF65-F5344CB8AC3E}">
        <p14:creationId xmlns:p14="http://schemas.microsoft.com/office/powerpoint/2010/main" val="3842042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Both the </a:t>
            </a:r>
            <a:r>
              <a:rPr lang="en-US" sz="1200" kern="1200" dirty="0" err="1">
                <a:solidFill>
                  <a:schemeClr val="tx1"/>
                </a:solidFill>
                <a:latin typeface="+mn-lt"/>
                <a:ea typeface="+mn-ea"/>
                <a:cs typeface="+mn-cs"/>
              </a:rPr>
              <a:t>Illumina</a:t>
            </a:r>
            <a:r>
              <a:rPr lang="en-US" sz="1200" kern="1200" dirty="0">
                <a:solidFill>
                  <a:schemeClr val="tx1"/>
                </a:solidFill>
                <a:latin typeface="+mn-lt"/>
                <a:ea typeface="+mn-ea"/>
                <a:cs typeface="+mn-cs"/>
              </a:rPr>
              <a:t> and </a:t>
            </a:r>
            <a:r>
              <a:rPr lang="en-US" sz="1200" kern="1200" dirty="0" err="1">
                <a:solidFill>
                  <a:schemeClr val="tx1"/>
                </a:solidFill>
                <a:latin typeface="+mn-lt"/>
                <a:ea typeface="+mn-ea"/>
                <a:cs typeface="+mn-cs"/>
              </a:rPr>
              <a:t>SOLiD</a:t>
            </a:r>
            <a:r>
              <a:rPr lang="en-US" sz="1200" kern="1200" baseline="30000" dirty="0" err="1">
                <a:solidFill>
                  <a:schemeClr val="tx1"/>
                </a:solidFill>
                <a:latin typeface="+mn-lt"/>
                <a:ea typeface="+mn-ea"/>
                <a:cs typeface="+mn-cs"/>
              </a:rPr>
              <a:t>TM</a:t>
            </a:r>
            <a:r>
              <a:rPr lang="en-US" sz="1200" kern="1200" baseline="0" dirty="0">
                <a:solidFill>
                  <a:schemeClr val="tx1"/>
                </a:solidFill>
                <a:latin typeface="+mn-lt"/>
                <a:ea typeface="+mn-ea"/>
                <a:cs typeface="+mn-cs"/>
              </a:rPr>
              <a:t> chemistry differ from 454</a:t>
            </a:r>
            <a:r>
              <a:rPr lang="en-US" sz="1200" kern="1200" baseline="30000" dirty="0">
                <a:solidFill>
                  <a:schemeClr val="tx1"/>
                </a:solidFill>
                <a:latin typeface="+mn-lt"/>
                <a:ea typeface="+mn-ea"/>
                <a:cs typeface="+mn-cs"/>
              </a:rPr>
              <a:t>TM</a:t>
            </a:r>
            <a:r>
              <a:rPr lang="en-US" sz="1200" kern="1200" baseline="0" dirty="0">
                <a:solidFill>
                  <a:schemeClr val="tx1"/>
                </a:solidFill>
                <a:latin typeface="+mn-lt"/>
                <a:ea typeface="+mn-ea"/>
                <a:cs typeface="+mn-cs"/>
              </a:rPr>
              <a:t> in that they incorporate florescent dyes as markers of nucleotide extension. </a:t>
            </a:r>
            <a:r>
              <a:rPr lang="en-US" sz="1200" kern="1200" baseline="0" dirty="0" err="1">
                <a:solidFill>
                  <a:schemeClr val="tx1"/>
                </a:solidFill>
                <a:latin typeface="+mn-lt"/>
                <a:ea typeface="+mn-ea"/>
                <a:cs typeface="+mn-cs"/>
              </a:rPr>
              <a:t>Illumina</a:t>
            </a:r>
            <a:r>
              <a:rPr lang="en-US" sz="1200" kern="1200" baseline="0" dirty="0">
                <a:solidFill>
                  <a:schemeClr val="tx1"/>
                </a:solidFill>
                <a:latin typeface="+mn-lt"/>
                <a:ea typeface="+mn-ea"/>
                <a:cs typeface="+mn-cs"/>
              </a:rPr>
              <a:t> employ a novel approach to clonal expansion termed bridge amplification. This is performed on the surface of the flow cell (see figure 3). </a:t>
            </a:r>
            <a:endParaRPr lang="en-US" dirty="0"/>
          </a:p>
        </p:txBody>
      </p:sp>
      <p:sp>
        <p:nvSpPr>
          <p:cNvPr id="4" name="Slide Number Placeholder 3"/>
          <p:cNvSpPr>
            <a:spLocks noGrp="1"/>
          </p:cNvSpPr>
          <p:nvPr>
            <p:ph type="sldNum" sz="quarter" idx="10"/>
          </p:nvPr>
        </p:nvSpPr>
        <p:spPr/>
        <p:txBody>
          <a:bodyPr/>
          <a:lstStyle/>
          <a:p>
            <a:fld id="{71D380DE-721F-4D4D-8E45-98FDF560A2EA}" type="slidenum">
              <a:rPr lang="en-US" smtClean="0"/>
              <a:t>45</a:t>
            </a:fld>
            <a:endParaRPr lang="en-US"/>
          </a:p>
        </p:txBody>
      </p:sp>
    </p:spTree>
    <p:extLst>
      <p:ext uri="{BB962C8B-B14F-4D97-AF65-F5344CB8AC3E}">
        <p14:creationId xmlns:p14="http://schemas.microsoft.com/office/powerpoint/2010/main" val="3666590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fasta.bioch.virginia.edu</a:t>
            </a:r>
            <a:r>
              <a:rPr lang="en-US" dirty="0"/>
              <a:t>/</a:t>
            </a:r>
            <a:r>
              <a:rPr lang="en-US" dirty="0" err="1"/>
              <a:t>cshl</a:t>
            </a:r>
            <a:r>
              <a:rPr lang="en-US" dirty="0"/>
              <a:t>/</a:t>
            </a:r>
            <a:r>
              <a:rPr lang="en-US" dirty="0" err="1"/>
              <a:t>pdf</a:t>
            </a:r>
            <a:r>
              <a:rPr lang="en-US" dirty="0"/>
              <a:t>/14/</a:t>
            </a:r>
            <a:r>
              <a:rPr lang="en-US" dirty="0" err="1"/>
              <a:t>ajm</a:t>
            </a:r>
            <a:r>
              <a:rPr lang="en-US" dirty="0"/>
              <a:t>/ecg2014_2_variation.pdf</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50</a:t>
            </a:fld>
            <a:endParaRPr lang="en-US"/>
          </a:p>
        </p:txBody>
      </p:sp>
    </p:spTree>
    <p:extLst>
      <p:ext uri="{BB962C8B-B14F-4D97-AF65-F5344CB8AC3E}">
        <p14:creationId xmlns:p14="http://schemas.microsoft.com/office/powerpoint/2010/main" val="2355337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data.bits.vib.be</a:t>
            </a:r>
            <a:r>
              <a:rPr lang="en-US" dirty="0"/>
              <a:t>/pub/</a:t>
            </a:r>
            <a:r>
              <a:rPr lang="en-US" dirty="0" err="1"/>
              <a:t>trainingen</a:t>
            </a:r>
            <a:r>
              <a:rPr lang="en-US" dirty="0"/>
              <a:t>/</a:t>
            </a:r>
            <a:r>
              <a:rPr lang="en-US" dirty="0" err="1"/>
              <a:t>NGSIntro</a:t>
            </a:r>
            <a:r>
              <a:rPr lang="en-US" dirty="0"/>
              <a:t>/</a:t>
            </a:r>
            <a:r>
              <a:rPr lang="en-US" dirty="0" err="1"/>
              <a:t>NGSbasics.pdf</a:t>
            </a:r>
            <a:endParaRPr lang="en-US" dirty="0"/>
          </a:p>
          <a:p>
            <a:endParaRPr lang="en-US" dirty="0"/>
          </a:p>
          <a:p>
            <a:r>
              <a:rPr lang="en-US" dirty="0"/>
              <a:t>http://</a:t>
            </a:r>
            <a:r>
              <a:rPr lang="en-US" dirty="0" err="1"/>
              <a:t>www.biomedcentral.com</a:t>
            </a:r>
            <a:r>
              <a:rPr lang="en-US" dirty="0"/>
              <a:t>/1471-2105/12/S14/S7</a:t>
            </a:r>
          </a:p>
          <a:p>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52</a:t>
            </a:fld>
            <a:endParaRPr lang="en-US"/>
          </a:p>
        </p:txBody>
      </p:sp>
    </p:spTree>
    <p:extLst>
      <p:ext uri="{BB962C8B-B14F-4D97-AF65-F5344CB8AC3E}">
        <p14:creationId xmlns:p14="http://schemas.microsoft.com/office/powerpoint/2010/main" val="4045580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data.bits.vib.be</a:t>
            </a:r>
            <a:r>
              <a:rPr lang="en-US" dirty="0"/>
              <a:t>/pub/</a:t>
            </a:r>
            <a:r>
              <a:rPr lang="en-US" dirty="0" err="1"/>
              <a:t>trainingen</a:t>
            </a:r>
            <a:r>
              <a:rPr lang="en-US" dirty="0"/>
              <a:t>/</a:t>
            </a:r>
            <a:r>
              <a:rPr lang="en-US" dirty="0" err="1"/>
              <a:t>NGSIntro</a:t>
            </a:r>
            <a:r>
              <a:rPr lang="en-US" dirty="0"/>
              <a:t>/</a:t>
            </a:r>
            <a:r>
              <a:rPr lang="en-US" dirty="0" err="1"/>
              <a:t>NGSbasics.pdf</a:t>
            </a:r>
            <a:endParaRPr lang="en-US" dirty="0"/>
          </a:p>
          <a:p>
            <a:endParaRPr lang="en-US" dirty="0"/>
          </a:p>
          <a:p>
            <a:r>
              <a:rPr lang="en-US" dirty="0"/>
              <a:t>https://</a:t>
            </a:r>
            <a:r>
              <a:rPr lang="en-US" dirty="0" err="1"/>
              <a:t>www.biostars.org</a:t>
            </a:r>
            <a:r>
              <a:rPr lang="en-US" dirty="0"/>
              <a:t>/p/109333/</a:t>
            </a:r>
          </a:p>
          <a:p>
            <a:endParaRPr lang="en-US" dirty="0"/>
          </a:p>
          <a:p>
            <a:r>
              <a:rPr lang="en-US" dirty="0"/>
              <a:t>https://</a:t>
            </a:r>
            <a:r>
              <a:rPr lang="en-US" dirty="0" err="1"/>
              <a:t>www.biostars.org</a:t>
            </a:r>
            <a:r>
              <a:rPr lang="en-US" dirty="0"/>
              <a:t>/p/119537/</a:t>
            </a:r>
          </a:p>
          <a:p>
            <a:endParaRPr lang="en-US" dirty="0"/>
          </a:p>
          <a:p>
            <a:r>
              <a:rPr lang="en-US" dirty="0"/>
              <a:t>https://</a:t>
            </a:r>
            <a:r>
              <a:rPr lang="en-US" dirty="0" err="1"/>
              <a:t>www.biostars.org</a:t>
            </a:r>
            <a:r>
              <a:rPr lang="en-US" dirty="0"/>
              <a:t>/p/18733/</a:t>
            </a:r>
          </a:p>
          <a:p>
            <a:endParaRPr lang="en-US" dirty="0"/>
          </a:p>
          <a:p>
            <a:r>
              <a:rPr lang="en-US" dirty="0"/>
              <a:t>https://</a:t>
            </a:r>
            <a:r>
              <a:rPr lang="en-US" dirty="0" err="1"/>
              <a:t>www.biostars.org</a:t>
            </a:r>
            <a:r>
              <a:rPr lang="en-US" dirty="0"/>
              <a:t>/p/95113/</a:t>
            </a:r>
          </a:p>
          <a:p>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54</a:t>
            </a:fld>
            <a:endParaRPr lang="en-US"/>
          </a:p>
        </p:txBody>
      </p:sp>
    </p:spTree>
    <p:extLst>
      <p:ext uri="{BB962C8B-B14F-4D97-AF65-F5344CB8AC3E}">
        <p14:creationId xmlns:p14="http://schemas.microsoft.com/office/powerpoint/2010/main" val="1718892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8817D46A-53D9-6E42-ACD0-97A7AA8171D7}" type="slidenum">
              <a:rPr lang="en-US" sz="1200">
                <a:latin typeface="Calibri" charset="0"/>
              </a:rPr>
              <a:pPr eaLnBrk="1" hangingPunct="1"/>
              <a:t>57</a:t>
            </a:fld>
            <a:endParaRPr lang="en-US" sz="1200">
              <a:latin typeface="Calibri" charset="0"/>
            </a:endParaRPr>
          </a:p>
        </p:txBody>
      </p:sp>
      <p:sp>
        <p:nvSpPr>
          <p:cNvPr id="2048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048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dirty="0">
              <a:latin typeface="Calibri" charset="0"/>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www.bios.unc.edu</a:t>
            </a:r>
            <a:r>
              <a:rPr lang="en-US" dirty="0"/>
              <a:t>/~</a:t>
            </a:r>
            <a:r>
              <a:rPr lang="en-US" dirty="0" err="1"/>
              <a:t>weisun</a:t>
            </a:r>
            <a:r>
              <a:rPr lang="en-US" dirty="0"/>
              <a:t>/software/</a:t>
            </a:r>
            <a:r>
              <a:rPr lang="en-US" dirty="0" err="1"/>
              <a:t>asSeq.pdf</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58</a:t>
            </a:fld>
            <a:endParaRPr lang="en-US"/>
          </a:p>
        </p:txBody>
      </p:sp>
    </p:spTree>
    <p:extLst>
      <p:ext uri="{BB962C8B-B14F-4D97-AF65-F5344CB8AC3E}">
        <p14:creationId xmlns:p14="http://schemas.microsoft.com/office/powerpoint/2010/main" val="2618092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C853932A-5945-044A-8A5C-D5A933B3F2AA}" type="slidenum">
              <a:rPr lang="en-US" sz="1200">
                <a:latin typeface="Calibri" charset="0"/>
              </a:rPr>
              <a:pPr eaLnBrk="1" hangingPunct="1"/>
              <a:t>63</a:t>
            </a:fld>
            <a:endParaRPr lang="en-US" sz="1200">
              <a:latin typeface="Calibri" charset="0"/>
            </a:endParaRPr>
          </a:p>
        </p:txBody>
      </p:sp>
      <p:sp>
        <p:nvSpPr>
          <p:cNvPr id="2867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8675"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dirty="0">
              <a:latin typeface="Calibri" charset="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51950640-384D-CC44-8B4C-DAE7C812CE25}" type="slidenum">
              <a:rPr lang="en-US" sz="1200">
                <a:latin typeface="Calibri" charset="0"/>
              </a:rPr>
              <a:pPr eaLnBrk="1" hangingPunct="1"/>
              <a:t>64</a:t>
            </a:fld>
            <a:endParaRPr lang="en-US" sz="1200">
              <a:latin typeface="Calibri" charset="0"/>
            </a:endParaRPr>
          </a:p>
        </p:txBody>
      </p:sp>
      <p:sp>
        <p:nvSpPr>
          <p:cNvPr id="1638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rnaseq.uoregon.edu</a:t>
            </a:r>
            <a:r>
              <a:rPr lang="en-US" dirty="0"/>
              <a:t>/</a:t>
            </a:r>
          </a:p>
          <a:p>
            <a:endParaRPr lang="en-US" dirty="0"/>
          </a:p>
          <a:p>
            <a:r>
              <a:rPr lang="en-US" dirty="0"/>
              <a:t>Schematic showing the locations of various functional elements that can be included in adapters. The elements shown here are specific to the </a:t>
            </a:r>
            <a:r>
              <a:rPr lang="en-US" dirty="0" err="1"/>
              <a:t>Illumina</a:t>
            </a:r>
            <a:r>
              <a:rPr lang="en-US" dirty="0"/>
              <a:t> platform. The sequencing primers are referred to as SP1 (primary sequencing primer) and SP2 (paired-end primer). IP refers to the sequencing primer for the index read. (A) Minimal adapter components. (B) "In-line" barcode configuration supporting a paired-end read. (C) Index configuration supporting a paired-end read. </a:t>
            </a:r>
          </a:p>
          <a:p>
            <a:endParaRPr lang="en-US" dirty="0"/>
          </a:p>
          <a:p>
            <a:r>
              <a:rPr lang="en-US" dirty="0"/>
              <a:t>http://</a:t>
            </a:r>
            <a:r>
              <a:rPr lang="en-US" dirty="0" err="1"/>
              <a:t>www.mbl.edu</a:t>
            </a:r>
            <a:r>
              <a:rPr lang="en-US" dirty="0"/>
              <a:t>/</a:t>
            </a:r>
            <a:r>
              <a:rPr lang="en-US" dirty="0" err="1"/>
              <a:t>jbpc</a:t>
            </a:r>
            <a:r>
              <a:rPr lang="en-US" dirty="0"/>
              <a:t>/files/2014/05/</a:t>
            </a:r>
            <a:r>
              <a:rPr lang="en-US" dirty="0" err="1"/>
              <a:t>Bioanalyzer_for_NGS_slideshow.pdf</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17</a:t>
            </a:fld>
            <a:endParaRPr lang="en-US"/>
          </a:p>
        </p:txBody>
      </p:sp>
    </p:spTree>
    <p:extLst>
      <p:ext uri="{BB962C8B-B14F-4D97-AF65-F5344CB8AC3E}">
        <p14:creationId xmlns:p14="http://schemas.microsoft.com/office/powerpoint/2010/main" val="431646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empirical frequency distribution of the hybridization signal intensity values for Affymetrix microarray hybridization data for normal yeast cell genes/ORFs (Jelinsky and Samson 1999). We checked that the background noise intensity signals (▵) were distributed with an approximately normal distribution function with mean zero and standard deviation 0.054. Intensity signal distribution before (○) and after (●) subtraction of the background noise from the signal values is shown. The total hybridization signal intensity has been normalized (by Jelinsky and Samson 1999) with respect to the mean number of mRNA molecules per yeast cell. A point (</a:t>
            </a:r>
            <a:r>
              <a:rPr lang="en-GB" i="1">
                <a:latin typeface="Arial" charset="0"/>
                <a:cs typeface="msgothic" charset="0"/>
              </a:rPr>
              <a:t>s, f</a:t>
            </a:r>
            <a:r>
              <a:rPr lang="en-GB">
                <a:latin typeface="Arial" charset="0"/>
                <a:cs typeface="msgothic" charset="0"/>
              </a:rPr>
              <a:t>(</a:t>
            </a:r>
            <a:r>
              <a:rPr lang="en-GB" i="1">
                <a:latin typeface="Arial" charset="0"/>
                <a:cs typeface="msgothic" charset="0"/>
              </a:rPr>
              <a:t>s</a:t>
            </a:r>
            <a:r>
              <a:rPr lang="en-GB">
                <a:latin typeface="Arial" charset="0"/>
                <a:cs typeface="msgothic" charset="0"/>
              </a:rPr>
              <a:t>)) on the major plot shows the number of genes/ORFs, </a:t>
            </a:r>
            <a:r>
              <a:rPr lang="en-GB" i="1">
                <a:latin typeface="Arial" charset="0"/>
                <a:cs typeface="msgothic" charset="0"/>
              </a:rPr>
              <a:t>f</a:t>
            </a:r>
            <a:r>
              <a:rPr lang="en-GB">
                <a:latin typeface="Arial" charset="0"/>
                <a:cs typeface="msgothic" charset="0"/>
              </a:rPr>
              <a:t>, which have the signal intensity value, </a:t>
            </a:r>
            <a:r>
              <a:rPr lang="en-GB" i="1">
                <a:latin typeface="Arial" charset="0"/>
                <a:cs typeface="msgothic" charset="0"/>
              </a:rPr>
              <a:t>s.</a:t>
            </a:r>
            <a:r>
              <a:rPr lang="en-GB">
                <a:latin typeface="Arial" charset="0"/>
                <a:cs typeface="msgothic" charset="0"/>
              </a:rPr>
              <a:t> The vertical discontinuous line indicates the lower bound of the </a:t>
            </a:r>
            <a:r>
              <a:rPr lang="en-GB" altLang="en-GB">
                <a:latin typeface="Arial" charset="0"/>
                <a:cs typeface="msgothic" charset="0"/>
              </a:rPr>
              <a:t>“</a:t>
            </a:r>
            <a:r>
              <a:rPr lang="en-GB">
                <a:latin typeface="Arial" charset="0"/>
                <a:cs typeface="msgothic" charset="0"/>
              </a:rPr>
              <a:t>reliably</a:t>
            </a:r>
            <a:r>
              <a:rPr lang="en-GB" altLang="en-GB">
                <a:latin typeface="Arial" charset="0"/>
                <a:cs typeface="msgothic" charset="0"/>
              </a:rPr>
              <a:t>”</a:t>
            </a:r>
            <a:r>
              <a:rPr lang="en-GB">
                <a:latin typeface="Arial" charset="0"/>
                <a:cs typeface="msgothic" charset="0"/>
              </a:rPr>
              <a:t> detectable intensity signal values (the lower bound corresponds to 0.5 transcripts per cell). The window plot (log-log plot) shows the signal intensity distributions before and after subtraction of noise, shown over the full range of the positive signal intensity values.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Empirical relative frequency distributions of the gene expression levels. Log-log plots are shown. (a) ●, log-phase yeast cell growth library with 20,096 SAGE tags; solid step-function line, GDP model with </a:t>
            </a:r>
            <a:r>
              <a:rPr lang="en-GB" i="1">
                <a:latin typeface="Arial" charset="0"/>
                <a:cs typeface="msgothic" charset="0"/>
              </a:rPr>
              <a:t>k</a:t>
            </a:r>
            <a:r>
              <a:rPr lang="en-GB">
                <a:latin typeface="Arial" charset="0"/>
                <a:cs typeface="msgothic" charset="0"/>
              </a:rPr>
              <a:t> = 0.974 ± 0.004, </a:t>
            </a:r>
            <a:r>
              <a:rPr lang="en-GB" i="1">
                <a:latin typeface="Arial" charset="0"/>
                <a:cs typeface="msgothic" charset="0"/>
              </a:rPr>
              <a:t>b</a:t>
            </a:r>
            <a:r>
              <a:rPr lang="en-GB">
                <a:latin typeface="Arial" charset="0"/>
                <a:cs typeface="msgothic" charset="0"/>
              </a:rPr>
              <a:t> = −0.173 ± 0.004; dotted line, simple power law with </a:t>
            </a:r>
            <a:r>
              <a:rPr lang="en-GB" i="1">
                <a:latin typeface="Arial" charset="0"/>
                <a:cs typeface="msgothic" charset="0"/>
              </a:rPr>
              <a:t>k</a:t>
            </a:r>
            <a:r>
              <a:rPr lang="en-GB">
                <a:latin typeface="Arial" charset="0"/>
                <a:cs typeface="msgothic" charset="0"/>
              </a:rPr>
              <a:t> = 1.03 ± 0.005. Inset plot: ●, empirical cumulative fraction function </a:t>
            </a:r>
            <a:r>
              <a:rPr lang="en-GB" i="1">
                <a:latin typeface="Arial" charset="0"/>
                <a:cs typeface="msgothic" charset="0"/>
              </a:rPr>
              <a:t>R</a:t>
            </a:r>
            <a:r>
              <a:rPr lang="en-GB" baseline="-33000">
                <a:latin typeface="Arial" charset="0"/>
                <a:cs typeface="msgothic" charset="0"/>
              </a:rPr>
              <a:t>e</a:t>
            </a:r>
            <a:r>
              <a:rPr lang="en-GB">
                <a:latin typeface="Arial" charset="0"/>
                <a:cs typeface="msgothic" charset="0"/>
              </a:rPr>
              <a:t> values [ ]for the ● histogram (main plot); the solid line is the corresponding theoretical model computed by the GDP model (main plot). (Cumulative data reduce the apparent </a:t>
            </a:r>
            <a:r>
              <a:rPr lang="en-GB" altLang="en-GB">
                <a:latin typeface="Arial" charset="0"/>
                <a:cs typeface="msgothic" charset="0"/>
              </a:rPr>
              <a:t>“</a:t>
            </a:r>
            <a:r>
              <a:rPr lang="en-GB">
                <a:latin typeface="Arial" charset="0"/>
                <a:cs typeface="msgothic" charset="0"/>
              </a:rPr>
              <a:t>noise</a:t>
            </a:r>
            <a:r>
              <a:rPr lang="en-GB" altLang="en-GB">
                <a:latin typeface="Arial" charset="0"/>
                <a:cs typeface="msgothic" charset="0"/>
              </a:rPr>
              <a:t>”</a:t>
            </a:r>
            <a:r>
              <a:rPr lang="en-GB">
                <a:latin typeface="Arial" charset="0"/>
                <a:cs typeface="msgothic" charset="0"/>
              </a:rPr>
              <a:t> in the histogram data.) (b) ○, mouse mammary cells cDNA library 341 of size 36,675 ESTs; solid step-function line, GDP model with </a:t>
            </a:r>
            <a:r>
              <a:rPr lang="en-GB" i="1">
                <a:latin typeface="Arial" charset="0"/>
                <a:cs typeface="msgothic" charset="0"/>
              </a:rPr>
              <a:t>k</a:t>
            </a:r>
            <a:r>
              <a:rPr lang="en-GB">
                <a:latin typeface="Arial" charset="0"/>
                <a:cs typeface="msgothic" charset="0"/>
              </a:rPr>
              <a:t> = 1.44 ± 0.006, </a:t>
            </a:r>
            <a:r>
              <a:rPr lang="en-GB" i="1">
                <a:latin typeface="Arial" charset="0"/>
                <a:cs typeface="msgothic" charset="0"/>
              </a:rPr>
              <a:t>b</a:t>
            </a:r>
            <a:r>
              <a:rPr lang="en-GB">
                <a:latin typeface="Arial" charset="0"/>
                <a:cs typeface="msgothic" charset="0"/>
              </a:rPr>
              <a:t> = 1.34 ± 0.002. (c) ●, human colon cancer cells SAGE library 2892.2 of size 22,637 tags; solid step-function line, GDP model for ● data at </a:t>
            </a:r>
            <a:r>
              <a:rPr lang="en-GB" i="1">
                <a:latin typeface="Arial" charset="0"/>
                <a:cs typeface="msgothic" charset="0"/>
              </a:rPr>
              <a:t>k</a:t>
            </a:r>
            <a:r>
              <a:rPr lang="en-GB">
                <a:latin typeface="Arial" charset="0"/>
                <a:cs typeface="msgothic" charset="0"/>
              </a:rPr>
              <a:t> = 1.08 ± 0.030, </a:t>
            </a:r>
            <a:r>
              <a:rPr lang="en-GB" i="1">
                <a:latin typeface="Arial" charset="0"/>
                <a:cs typeface="msgothic" charset="0"/>
              </a:rPr>
              <a:t>b</a:t>
            </a:r>
            <a:r>
              <a:rPr lang="en-GB">
                <a:latin typeface="Arial" charset="0"/>
                <a:cs typeface="msgothic" charset="0"/>
              </a:rPr>
              <a:t> = −0.28 ± 0.010; □, mouse brain (primary meduloblastoma) cells SAGE library 3871 of size 43,274 tags. (d) ○, human choriocarcinoma cells cDNA library 2427 of size 10,087 ESTs; solid step-function line, GDP model with </a:t>
            </a:r>
            <a:r>
              <a:rPr lang="en-GB" i="1">
                <a:latin typeface="Arial" charset="0"/>
                <a:cs typeface="msgothic" charset="0"/>
              </a:rPr>
              <a:t>k</a:t>
            </a:r>
            <a:r>
              <a:rPr lang="en-GB">
                <a:latin typeface="Arial" charset="0"/>
                <a:cs typeface="msgothic" charset="0"/>
              </a:rPr>
              <a:t> = 1.88 ± 0.044, </a:t>
            </a:r>
            <a:r>
              <a:rPr lang="en-GB" i="1">
                <a:latin typeface="Arial" charset="0"/>
                <a:cs typeface="msgothic" charset="0"/>
              </a:rPr>
              <a:t>b</a:t>
            </a:r>
            <a:r>
              <a:rPr lang="en-GB">
                <a:latin typeface="Arial" charset="0"/>
                <a:cs typeface="msgothic" charset="0"/>
              </a:rPr>
              <a:t> = 1.34 ± 0.005.</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Empirical (black dots) and fitted (red lines) dispersion values plotted against the mean of the </a:t>
            </a:r>
            <a:r>
              <a:rPr lang="en-US" sz="1200" kern="1200" dirty="0" err="1">
                <a:solidFill>
                  <a:schemeClr val="tx1"/>
                </a:solidFill>
                <a:effectLst/>
                <a:latin typeface="+mn-lt"/>
                <a:ea typeface="+mn-ea"/>
                <a:cs typeface="+mn-cs"/>
              </a:rPr>
              <a:t>normalised</a:t>
            </a:r>
            <a:r>
              <a:rPr lang="en-US" sz="1200" kern="1200" dirty="0">
                <a:solidFill>
                  <a:schemeClr val="tx1"/>
                </a:solidFill>
                <a:effectLst/>
                <a:latin typeface="+mn-lt"/>
                <a:ea typeface="+mn-ea"/>
                <a:cs typeface="+mn-cs"/>
              </a:rPr>
              <a:t> counts.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dispersion can be understood as the square of the </a:t>
            </a:r>
            <a:r>
              <a:rPr lang="en-US" dirty="0" err="1"/>
              <a:t>coecient</a:t>
            </a:r>
            <a:r>
              <a:rPr lang="en-US" dirty="0"/>
              <a:t> of biological variation. So, if a gene's expression typically differs from replicate to replicate sample by 20%, this gene's dispersion is 0.2^2 = 0.04</a:t>
            </a:r>
          </a:p>
        </p:txBody>
      </p:sp>
      <p:sp>
        <p:nvSpPr>
          <p:cNvPr id="4" name="Slide Number Placeholder 3"/>
          <p:cNvSpPr>
            <a:spLocks noGrp="1"/>
          </p:cNvSpPr>
          <p:nvPr>
            <p:ph type="sldNum" sz="quarter" idx="10"/>
          </p:nvPr>
        </p:nvSpPr>
        <p:spPr/>
        <p:txBody>
          <a:bodyPr/>
          <a:lstStyle/>
          <a:p>
            <a:fld id="{0268F494-0C48-417A-A877-0763ACB88C1A}" type="slidenum">
              <a:rPr lang="en-US" smtClean="0"/>
              <a:pPr/>
              <a:t>71</a:t>
            </a:fld>
            <a:endParaRPr lang="en-US"/>
          </a:p>
        </p:txBody>
      </p:sp>
    </p:spTree>
    <p:extLst>
      <p:ext uri="{BB962C8B-B14F-4D97-AF65-F5344CB8AC3E}">
        <p14:creationId xmlns:p14="http://schemas.microsoft.com/office/powerpoint/2010/main" val="443054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Plot of </a:t>
            </a:r>
            <a:r>
              <a:rPr lang="en-US" sz="1200" kern="1200" dirty="0" err="1">
                <a:solidFill>
                  <a:schemeClr val="tx1"/>
                </a:solidFill>
                <a:effectLst/>
                <a:latin typeface="+mn-lt"/>
                <a:ea typeface="+mn-ea"/>
                <a:cs typeface="+mn-cs"/>
              </a:rPr>
              <a:t>normalised</a:t>
            </a:r>
            <a:r>
              <a:rPr lang="en-US" sz="1200" kern="1200" dirty="0">
                <a:solidFill>
                  <a:schemeClr val="tx1"/>
                </a:solidFill>
                <a:effectLst/>
                <a:latin typeface="+mn-lt"/>
                <a:ea typeface="+mn-ea"/>
                <a:cs typeface="+mn-cs"/>
              </a:rPr>
              <a:t> mean versus log2 fold change for the contrast untreated versus treated. </a:t>
            </a:r>
            <a:endParaRPr lang="en-US" dirty="0"/>
          </a:p>
          <a:p>
            <a:endParaRPr lang="en-US" dirty="0"/>
          </a:p>
          <a:p>
            <a:r>
              <a:rPr lang="en-US" dirty="0"/>
              <a:t>3 Inference: Calling differential expression</a:t>
            </a:r>
          </a:p>
          <a:p>
            <a:endParaRPr lang="en-US" dirty="0"/>
          </a:p>
          <a:p>
            <a:r>
              <a:rPr lang="en-US" dirty="0"/>
              <a:t>3.1 Standard comparison between two experimental conditions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72</a:t>
            </a:fld>
            <a:endParaRPr lang="en-US"/>
          </a:p>
        </p:txBody>
      </p:sp>
    </p:spTree>
    <p:extLst>
      <p:ext uri="{BB962C8B-B14F-4D97-AF65-F5344CB8AC3E}">
        <p14:creationId xmlns:p14="http://schemas.microsoft.com/office/powerpoint/2010/main" val="677375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Histogram of</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p-values from the call to </a:t>
            </a:r>
            <a:r>
              <a:rPr lang="en-US" sz="1200" kern="1200" dirty="0" err="1">
                <a:solidFill>
                  <a:schemeClr val="tx1"/>
                </a:solidFill>
                <a:effectLst/>
                <a:latin typeface="+mn-lt"/>
                <a:ea typeface="+mn-ea"/>
                <a:cs typeface="+mn-cs"/>
              </a:rPr>
              <a:t>nbinomTest</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73</a:t>
            </a:fld>
            <a:endParaRPr lang="en-US"/>
          </a:p>
        </p:txBody>
      </p:sp>
    </p:spTree>
    <p:extLst>
      <p:ext uri="{BB962C8B-B14F-4D97-AF65-F5344CB8AC3E}">
        <p14:creationId xmlns:p14="http://schemas.microsoft.com/office/powerpoint/2010/main" val="1077595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MvA</a:t>
            </a:r>
            <a:r>
              <a:rPr lang="en-US" sz="1200" kern="1200" dirty="0">
                <a:solidFill>
                  <a:schemeClr val="tx1"/>
                </a:solidFill>
                <a:effectLst/>
                <a:latin typeface="+mn-lt"/>
                <a:ea typeface="+mn-ea"/>
                <a:cs typeface="+mn-cs"/>
              </a:rPr>
              <a:t> plot for the contrast“treated”</a:t>
            </a:r>
            <a:r>
              <a:rPr lang="en-US" sz="1200" kern="1200" dirty="0" err="1">
                <a:solidFill>
                  <a:schemeClr val="tx1"/>
                </a:solidFill>
                <a:effectLst/>
                <a:latin typeface="+mn-lt"/>
                <a:ea typeface="+mn-ea"/>
                <a:cs typeface="+mn-cs"/>
              </a:rPr>
              <a:t>vs</a:t>
            </a:r>
            <a:r>
              <a:rPr lang="en-US" sz="1200" kern="1200" dirty="0">
                <a:solidFill>
                  <a:schemeClr val="tx1"/>
                </a:solidFill>
                <a:effectLst/>
                <a:latin typeface="+mn-lt"/>
                <a:ea typeface="+mn-ea"/>
                <a:cs typeface="+mn-cs"/>
              </a:rPr>
              <a:t>.“untreated”, using two treated and only one untreated sample.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74</a:t>
            </a:fld>
            <a:endParaRPr lang="en-US"/>
          </a:p>
        </p:txBody>
      </p:sp>
    </p:spTree>
    <p:extLst>
      <p:ext uri="{BB962C8B-B14F-4D97-AF65-F5344CB8AC3E}">
        <p14:creationId xmlns:p14="http://schemas.microsoft.com/office/powerpoint/2010/main" val="614906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Heatmaps</a:t>
            </a:r>
            <a:r>
              <a:rPr lang="en-US" sz="1200" kern="1200" dirty="0">
                <a:solidFill>
                  <a:schemeClr val="tx1"/>
                </a:solidFill>
                <a:effectLst/>
                <a:latin typeface="+mn-lt"/>
                <a:ea typeface="+mn-ea"/>
                <a:cs typeface="+mn-cs"/>
              </a:rPr>
              <a:t> showing the expression data of the 30 most highly expressed genes. Left, the variance </a:t>
            </a:r>
            <a:r>
              <a:rPr lang="en-US" sz="1200" kern="1200" dirty="0" err="1">
                <a:solidFill>
                  <a:schemeClr val="tx1"/>
                </a:solidFill>
                <a:effectLst/>
                <a:latin typeface="+mn-lt"/>
                <a:ea typeface="+mn-ea"/>
                <a:cs typeface="+mn-cs"/>
              </a:rPr>
              <a:t>stabilisation</a:t>
            </a:r>
            <a:r>
              <a:rPr lang="en-US" sz="1200" kern="1200" dirty="0">
                <a:solidFill>
                  <a:schemeClr val="tx1"/>
                </a:solidFill>
                <a:effectLst/>
                <a:latin typeface="+mn-lt"/>
                <a:ea typeface="+mn-ea"/>
                <a:cs typeface="+mn-cs"/>
              </a:rPr>
              <a:t> transformed data (</a:t>
            </a:r>
            <a:r>
              <a:rPr lang="en-US" sz="1200" kern="1200" dirty="0" err="1">
                <a:solidFill>
                  <a:schemeClr val="tx1"/>
                </a:solidFill>
                <a:effectLst/>
                <a:latin typeface="+mn-lt"/>
                <a:ea typeface="+mn-ea"/>
                <a:cs typeface="+mn-cs"/>
              </a:rPr>
              <a:t>vsdFull</a:t>
            </a:r>
            <a:r>
              <a:rPr lang="en-US" sz="1200" kern="1200" dirty="0">
                <a:solidFill>
                  <a:schemeClr val="tx1"/>
                </a:solidFill>
                <a:effectLst/>
                <a:latin typeface="+mn-lt"/>
                <a:ea typeface="+mn-ea"/>
                <a:cs typeface="+mn-cs"/>
              </a:rPr>
              <a:t>) are shown, right, the original count data (</a:t>
            </a:r>
            <a:r>
              <a:rPr lang="en-US" sz="1200" kern="1200" dirty="0" err="1">
                <a:solidFill>
                  <a:schemeClr val="tx1"/>
                </a:solidFill>
                <a:effectLst/>
                <a:latin typeface="+mn-lt"/>
                <a:ea typeface="+mn-ea"/>
                <a:cs typeface="+mn-cs"/>
              </a:rPr>
              <a:t>cdsFull</a:t>
            </a:r>
            <a:r>
              <a:rPr lang="en-US" sz="1200" kern="1200" dirty="0">
                <a:solidFill>
                  <a:schemeClr val="tx1"/>
                </a:solidFill>
                <a:effectLst/>
                <a:latin typeface="+mn-lt"/>
                <a:ea typeface="+mn-ea"/>
                <a:cs typeface="+mn-cs"/>
              </a:rPr>
              <a:t>). In the left panel, the sample clustering aligns with the experimental factor (treated / untreated). The clustering and the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scale in the right plot is dominated by a small number of data points with large values.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75</a:t>
            </a:fld>
            <a:endParaRPr lang="en-US"/>
          </a:p>
        </p:txBody>
      </p:sp>
    </p:spTree>
    <p:extLst>
      <p:ext uri="{BB962C8B-B14F-4D97-AF65-F5344CB8AC3E}">
        <p14:creationId xmlns:p14="http://schemas.microsoft.com/office/powerpoint/2010/main" val="3611022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Heatmap</a:t>
            </a:r>
            <a:r>
              <a:rPr lang="en-US" sz="1200" kern="1200" dirty="0">
                <a:solidFill>
                  <a:schemeClr val="tx1"/>
                </a:solidFill>
                <a:effectLst/>
                <a:latin typeface="+mn-lt"/>
                <a:ea typeface="+mn-ea"/>
                <a:cs typeface="+mn-cs"/>
              </a:rPr>
              <a:t> showing the Euclidean distances between the samples as calculated from the variance </a:t>
            </a:r>
            <a:r>
              <a:rPr lang="en-US" sz="1200" kern="1200" dirty="0" err="1">
                <a:solidFill>
                  <a:schemeClr val="tx1"/>
                </a:solidFill>
                <a:effectLst/>
                <a:latin typeface="+mn-lt"/>
                <a:ea typeface="+mn-ea"/>
                <a:cs typeface="+mn-cs"/>
              </a:rPr>
              <a:t>stabilising</a:t>
            </a:r>
            <a:r>
              <a:rPr lang="en-US" sz="1200" kern="1200" dirty="0">
                <a:solidFill>
                  <a:schemeClr val="tx1"/>
                </a:solidFill>
                <a:effectLst/>
                <a:latin typeface="+mn-lt"/>
                <a:ea typeface="+mn-ea"/>
                <a:cs typeface="+mn-cs"/>
              </a:rPr>
              <a:t> transformation of the count data.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76</a:t>
            </a:fld>
            <a:endParaRPr lang="en-US"/>
          </a:p>
        </p:txBody>
      </p:sp>
    </p:spTree>
    <p:extLst>
      <p:ext uri="{BB962C8B-B14F-4D97-AF65-F5344CB8AC3E}">
        <p14:creationId xmlns:p14="http://schemas.microsoft.com/office/powerpoint/2010/main" val="367105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PCA plot. The 7 samples shown in the 2D plane spanned by their first two principal components. This type of plot is useful for visualizing the overall effect of experimental covariates and batch effects. For this data set, no batch effects besides the known effects of condition and </a:t>
            </a:r>
            <a:r>
              <a:rPr lang="en-US" sz="1200" kern="1200" dirty="0" err="1">
                <a:solidFill>
                  <a:schemeClr val="tx1"/>
                </a:solidFill>
                <a:effectLst/>
                <a:latin typeface="+mn-lt"/>
                <a:ea typeface="+mn-ea"/>
                <a:cs typeface="+mn-cs"/>
              </a:rPr>
              <a:t>libType</a:t>
            </a:r>
            <a:r>
              <a:rPr lang="en-US" sz="1200" kern="1200" dirty="0">
                <a:solidFill>
                  <a:schemeClr val="tx1"/>
                </a:solidFill>
                <a:effectLst/>
                <a:latin typeface="+mn-lt"/>
                <a:ea typeface="+mn-ea"/>
                <a:cs typeface="+mn-cs"/>
              </a:rPr>
              <a:t> are discernible.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77</a:t>
            </a:fld>
            <a:endParaRPr lang="en-US"/>
          </a:p>
        </p:txBody>
      </p:sp>
    </p:spTree>
    <p:extLst>
      <p:ext uri="{BB962C8B-B14F-4D97-AF65-F5344CB8AC3E}">
        <p14:creationId xmlns:p14="http://schemas.microsoft.com/office/powerpoint/2010/main" val="3394261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 plot. Mean expression versus log2 fold change plot. Significant hits (at </a:t>
            </a:r>
            <a:r>
              <a:rPr lang="en-US" sz="1200" kern="1200" dirty="0" err="1">
                <a:solidFill>
                  <a:schemeClr val="tx1"/>
                </a:solidFill>
                <a:effectLst/>
                <a:latin typeface="+mn-lt"/>
                <a:ea typeface="+mn-ea"/>
                <a:cs typeface="+mn-cs"/>
              </a:rPr>
              <a:t>padj</a:t>
            </a:r>
            <a:r>
              <a:rPr lang="en-US" sz="1200" kern="1200" dirty="0">
                <a:solidFill>
                  <a:schemeClr val="tx1"/>
                </a:solidFill>
                <a:effectLst/>
                <a:latin typeface="+mn-lt"/>
                <a:ea typeface="+mn-ea"/>
                <a:cs typeface="+mn-cs"/>
              </a:rPr>
              <a:t>&lt;0.1) are </a:t>
            </a:r>
            <a:r>
              <a:rPr lang="en-US" sz="1200" kern="1200" dirty="0" err="1">
                <a:solidFill>
                  <a:schemeClr val="tx1"/>
                </a:solidFill>
                <a:effectLst/>
                <a:latin typeface="+mn-lt"/>
                <a:ea typeface="+mn-ea"/>
                <a:cs typeface="+mn-cs"/>
              </a:rPr>
              <a:t>coloured</a:t>
            </a:r>
            <a:r>
              <a:rPr lang="en-US" sz="1200" kern="1200" dirty="0">
                <a:solidFill>
                  <a:schemeClr val="tx1"/>
                </a:solidFill>
                <a:effectLst/>
                <a:latin typeface="+mn-lt"/>
                <a:ea typeface="+mn-ea"/>
                <a:cs typeface="+mn-cs"/>
              </a:rPr>
              <a:t> in red.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78</a:t>
            </a:fld>
            <a:endParaRPr lang="en-US"/>
          </a:p>
        </p:txBody>
      </p:sp>
    </p:spTree>
    <p:extLst>
      <p:ext uri="{BB962C8B-B14F-4D97-AF65-F5344CB8AC3E}">
        <p14:creationId xmlns:p14="http://schemas.microsoft.com/office/powerpoint/2010/main" val="333819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FASTQ read with 50nt in </a:t>
            </a:r>
            <a:r>
              <a:rPr lang="en-US" b="1" dirty="0" err="1"/>
              <a:t>Illumina</a:t>
            </a:r>
            <a:r>
              <a:rPr lang="en-US" b="1" dirty="0"/>
              <a:t> format (ASCII_BASE=33).</a:t>
            </a:r>
            <a:br>
              <a:rPr lang="en-US" b="1" dirty="0"/>
            </a:br>
            <a:r>
              <a:rPr lang="en-US" dirty="0"/>
              <a:t>There are always four lines per read. The first line starts with '@', followed by the label.</a:t>
            </a:r>
            <a:br>
              <a:rPr lang="en-US" dirty="0"/>
            </a:br>
            <a:r>
              <a:rPr lang="en-US" dirty="0"/>
              <a:t>The third line starts with '+'. In some variants, the '+' line contains a second copy of the label.</a:t>
            </a:r>
            <a:r>
              <a:rPr lang="en-US" b="1" dirty="0"/>
              <a:t/>
            </a:r>
            <a:br>
              <a:rPr lang="en-US" b="1" dirty="0"/>
            </a:br>
            <a:r>
              <a:rPr lang="en-US" dirty="0"/>
              <a:t>The fourth line contains the Q scores represented as ASCII characters.</a:t>
            </a:r>
            <a:r>
              <a:rPr lang="en-US" b="1" dirty="0"/>
              <a:t/>
            </a:r>
            <a:br>
              <a:rPr lang="en-US" b="1" dirty="0"/>
            </a:br>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30</a:t>
            </a:fld>
            <a:endParaRPr lang="en-US"/>
          </a:p>
        </p:txBody>
      </p:sp>
    </p:spTree>
    <p:extLst>
      <p:ext uri="{BB962C8B-B14F-4D97-AF65-F5344CB8AC3E}">
        <p14:creationId xmlns:p14="http://schemas.microsoft.com/office/powerpoint/2010/main" val="1269599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Fit Diagnostics. Per-gene dispersion estimates (shown by points) and the fitted mean- dispersion function (red line).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79</a:t>
            </a:fld>
            <a:endParaRPr lang="en-US"/>
          </a:p>
        </p:txBody>
      </p:sp>
    </p:spTree>
    <p:extLst>
      <p:ext uri="{BB962C8B-B14F-4D97-AF65-F5344CB8AC3E}">
        <p14:creationId xmlns:p14="http://schemas.microsoft.com/office/powerpoint/2010/main" val="6976839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fld id="{9BC7B57A-28CB-564C-B426-1CE1E278EB9D}" type="slidenum">
              <a:rPr lang="en-US" smtClean="0"/>
              <a:t>81</a:t>
            </a:fld>
            <a:endParaRPr lang="en-US" dirty="0"/>
          </a:p>
        </p:txBody>
      </p:sp>
    </p:spTree>
    <p:extLst>
      <p:ext uri="{BB962C8B-B14F-4D97-AF65-F5344CB8AC3E}">
        <p14:creationId xmlns:p14="http://schemas.microsoft.com/office/powerpoint/2010/main" val="2228740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Flattening of gene models: This (fictional) gene has three annotated transcripts involving three exons (light shading), one of which has alternative boundaries. We form counting bins (dark shaded boxes) from the exons as depicted; the exon of variable length gets split into two bins.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82</a:t>
            </a:fld>
            <a:endParaRPr lang="en-US"/>
          </a:p>
        </p:txBody>
      </p:sp>
    </p:spTree>
    <p:extLst>
      <p:ext uri="{BB962C8B-B14F-4D97-AF65-F5344CB8AC3E}">
        <p14:creationId xmlns:p14="http://schemas.microsoft.com/office/powerpoint/2010/main" val="2803373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Fitted expression. The plot represents the expression estimates from a call to </a:t>
            </a:r>
            <a:r>
              <a:rPr lang="en-US" sz="1200" kern="1200" dirty="0" err="1">
                <a:solidFill>
                  <a:schemeClr val="tx1"/>
                </a:solidFill>
                <a:effectLst/>
                <a:latin typeface="+mn-lt"/>
                <a:ea typeface="+mn-ea"/>
                <a:cs typeface="+mn-cs"/>
              </a:rPr>
              <a:t>testForDEU</a:t>
            </a:r>
            <a:r>
              <a:rPr lang="en-US" sz="1200" kern="1200" dirty="0">
                <a:solidFill>
                  <a:schemeClr val="tx1"/>
                </a:solidFill>
                <a:effectLst/>
                <a:latin typeface="+mn-lt"/>
                <a:ea typeface="+mn-ea"/>
                <a:cs typeface="+mn-cs"/>
              </a:rPr>
              <a:t>. Shown in red is the exon that showed significant differential exon usage.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83</a:t>
            </a:fld>
            <a:endParaRPr lang="en-US"/>
          </a:p>
        </p:txBody>
      </p:sp>
    </p:spTree>
    <p:extLst>
      <p:ext uri="{BB962C8B-B14F-4D97-AF65-F5344CB8AC3E}">
        <p14:creationId xmlns:p14="http://schemas.microsoft.com/office/powerpoint/2010/main" val="3024634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Fitted splicing. The plot represents the estimated effects, as in Figure 3, but after subtraction of overall changes in gene expression.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85</a:t>
            </a:fld>
            <a:endParaRPr lang="en-US"/>
          </a:p>
        </p:txBody>
      </p:sp>
    </p:spTree>
    <p:extLst>
      <p:ext uri="{BB962C8B-B14F-4D97-AF65-F5344CB8AC3E}">
        <p14:creationId xmlns:p14="http://schemas.microsoft.com/office/powerpoint/2010/main" val="1925662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Dependence of dispersion on the mean. Each dot </a:t>
            </a:r>
            <a:r>
              <a:rPr lang="en-US" sz="1200" kern="1200" dirty="0" err="1">
                <a:solidFill>
                  <a:schemeClr val="tx1"/>
                </a:solidFill>
                <a:effectLst/>
                <a:latin typeface="+mn-lt"/>
                <a:ea typeface="+mn-ea"/>
                <a:cs typeface="+mn-cs"/>
              </a:rPr>
              <a:t>corre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sponds</a:t>
            </a:r>
            <a:r>
              <a:rPr lang="en-US" sz="1200" kern="1200" dirty="0">
                <a:solidFill>
                  <a:schemeClr val="tx1"/>
                </a:solidFill>
                <a:effectLst/>
                <a:latin typeface="+mn-lt"/>
                <a:ea typeface="+mn-ea"/>
                <a:cs typeface="+mn-cs"/>
              </a:rPr>
              <a:t> to one counting bin in the data of Brooks et al. (2010) (discussed in detail in the Results section); (x-axis) normalized count, averaged over all samples; (y-axis) estimate of the dispersion. The bars at the bottom denote dispersion values outside the plotting range (in particular, those cases in which the sample dispersion is close to zero). (Solid red line) The regression line; (dashed lines) the 1-, 5-, 95-, and 99-percentiles of the x2 distribution with 4 degrees of freedom scaled such that it has the fitted mean.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86</a:t>
            </a:fld>
            <a:endParaRPr lang="en-US"/>
          </a:p>
        </p:txBody>
      </p:sp>
    </p:spTree>
    <p:extLst>
      <p:ext uri="{BB962C8B-B14F-4D97-AF65-F5344CB8AC3E}">
        <p14:creationId xmlns:p14="http://schemas.microsoft.com/office/powerpoint/2010/main" val="2186692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treatment of knocking down the splicing factor </a:t>
            </a:r>
            <a:r>
              <a:rPr lang="en-US" sz="1200" kern="1200" dirty="0" err="1">
                <a:solidFill>
                  <a:schemeClr val="tx1"/>
                </a:solidFill>
                <a:effectLst/>
                <a:latin typeface="+mn-lt"/>
                <a:ea typeface="+mn-ea"/>
                <a:cs typeface="+mn-cs"/>
              </a:rPr>
              <a:t>pasilla</a:t>
            </a:r>
            <a:r>
              <a:rPr lang="en-US" sz="1200" kern="1200" dirty="0">
                <a:solidFill>
                  <a:schemeClr val="tx1"/>
                </a:solidFill>
                <a:effectLst/>
                <a:latin typeface="+mn-lt"/>
                <a:ea typeface="+mn-ea"/>
                <a:cs typeface="+mn-cs"/>
              </a:rPr>
              <a:t> affects the fourth exon (counting bin E004) of the gene Ten-m (CG5723). (Top panel) Fitted values according to the linear model; (middle panel) normalized counts for each sample; (bottom panel) flattened gene model. (Red) Data for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knockdown samples; (blue) control.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87</a:t>
            </a:fld>
            <a:endParaRPr lang="en-US"/>
          </a:p>
        </p:txBody>
      </p:sp>
    </p:spTree>
    <p:extLst>
      <p:ext uri="{BB962C8B-B14F-4D97-AF65-F5344CB8AC3E}">
        <p14:creationId xmlns:p14="http://schemas.microsoft.com/office/powerpoint/2010/main" val="16203508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Fold changes of exon usage versus averaged normalized count value for all tested counting bins for the Brooks and coworkers data. (Red) Significance at 10% FDR. Bars at the margin represent bins with fold changes outside the plotting range.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88</a:t>
            </a:fld>
            <a:endParaRPr lang="en-US"/>
          </a:p>
        </p:txBody>
      </p:sp>
    </p:spTree>
    <p:extLst>
      <p:ext uri="{BB962C8B-B14F-4D97-AF65-F5344CB8AC3E}">
        <p14:creationId xmlns:p14="http://schemas.microsoft.com/office/powerpoint/2010/main" val="1125169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Ribosomal protein gene RpS14b (from the Brooks and coworkers data) is shown here as an example for a gene with heterogeneous dispersion. The first exon has zero count in the paired-end samples untreated 2, in the single-end sample treated 2, and in the paired-end sample treated 3, and large nonzero counts in the four other samples. Colors are as in Figure 3.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89</a:t>
            </a:fld>
            <a:endParaRPr lang="en-US"/>
          </a:p>
        </p:txBody>
      </p:sp>
    </p:spTree>
    <p:extLst>
      <p:ext uri="{BB962C8B-B14F-4D97-AF65-F5344CB8AC3E}">
        <p14:creationId xmlns:p14="http://schemas.microsoft.com/office/powerpoint/2010/main" val="34065313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8817D46A-53D9-6E42-ACD0-97A7AA8171D7}" type="slidenum">
              <a:rPr lang="en-US" sz="1200">
                <a:latin typeface="Calibri" charset="0"/>
              </a:rPr>
              <a:pPr eaLnBrk="1" hangingPunct="1"/>
              <a:t>90</a:t>
            </a:fld>
            <a:endParaRPr lang="en-US" sz="1200">
              <a:latin typeface="Calibri" charset="0"/>
            </a:endParaRPr>
          </a:p>
        </p:txBody>
      </p:sp>
      <p:sp>
        <p:nvSpPr>
          <p:cNvPr id="2048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048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data.bits.vib.be</a:t>
            </a:r>
            <a:r>
              <a:rPr lang="en-US" dirty="0"/>
              <a:t>/pub/</a:t>
            </a:r>
            <a:r>
              <a:rPr lang="en-US" dirty="0" err="1"/>
              <a:t>trainingen</a:t>
            </a:r>
            <a:r>
              <a:rPr lang="en-US" dirty="0"/>
              <a:t>/</a:t>
            </a:r>
            <a:r>
              <a:rPr lang="en-US" dirty="0" err="1"/>
              <a:t>NGSIntro</a:t>
            </a:r>
            <a:r>
              <a:rPr lang="en-US" dirty="0"/>
              <a:t>/</a:t>
            </a:r>
            <a:r>
              <a:rPr lang="en-US" dirty="0" err="1"/>
              <a:t>NGSbasics.pdf</a:t>
            </a:r>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31</a:t>
            </a:fld>
            <a:endParaRPr lang="en-US"/>
          </a:p>
        </p:txBody>
      </p:sp>
    </p:spTree>
    <p:extLst>
      <p:ext uri="{BB962C8B-B14F-4D97-AF65-F5344CB8AC3E}">
        <p14:creationId xmlns:p14="http://schemas.microsoft.com/office/powerpoint/2010/main" val="4268706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91</a:t>
            </a:fld>
            <a:endParaRPr lang="en-US"/>
          </a:p>
        </p:txBody>
      </p:sp>
    </p:spTree>
    <p:extLst>
      <p:ext uri="{BB962C8B-B14F-4D97-AF65-F5344CB8AC3E}">
        <p14:creationId xmlns:p14="http://schemas.microsoft.com/office/powerpoint/2010/main" val="2853298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95</a:t>
            </a:fld>
            <a:endParaRPr lang="en-US"/>
          </a:p>
        </p:txBody>
      </p:sp>
    </p:spTree>
    <p:extLst>
      <p:ext uri="{BB962C8B-B14F-4D97-AF65-F5344CB8AC3E}">
        <p14:creationId xmlns:p14="http://schemas.microsoft.com/office/powerpoint/2010/main" val="3757290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96</a:t>
            </a:fld>
            <a:endParaRPr lang="en-US"/>
          </a:p>
        </p:txBody>
      </p:sp>
    </p:spTree>
    <p:extLst>
      <p:ext uri="{BB962C8B-B14F-4D97-AF65-F5344CB8AC3E}">
        <p14:creationId xmlns:p14="http://schemas.microsoft.com/office/powerpoint/2010/main" val="37572906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ormAutofit fontScale="92500"/>
          </a:bodyPr>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Comparison of two designs for testing differential expression between treatments A and B. Treatment A is denoted by red tones and treatment B by blue tones. In the ideal balanced block design (left), six samples \batchmode \documentclass[fleqn,10pt,legalpaper]{article} \usepackage{amssymb} \usepackage{amsfonts} \usepackage{amsmath} \pagestyle{empty} \begin{document} \((m{=}6)\) \end{document} are bar coded, pooled, and processed together. The pool is then divided into six equal portions that are input to six lanes \batchmode \documentclass[fleqn,10pt,legalpaper]{article} \usepackage{amssymb} \usepackage{amsfonts} \usepackage{amsmath} \pagestyle{empty} \begin{document} \((L{=}6)\) \end{document} of the flow cell. Bar coding in the balanced block design results in six technical replicates \batchmode \documentclass[fleqn,10pt,legalpaper]{article} \usepackage{amssymb} \usepackage{amsfonts} \usepackage{amsmath} \pagestyle{empty} \begin{document} \((T{=}6)\) \end{document} of each sample, while balancing batch and lane effects and blocking on lane. The balanced block design also allows partitioning of batch and lane effects from the within-group biological variability. The confounded design (right) represents a typical RNA-Seq experiment and consists of the same six samples, with no bar coding, and does not permit partitioning of batch and lane effects from the estimate of within-group biological variability.</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A multiple flow-cell design based on three biological replicates within seven treatment groups. There are three flow cells with eight lanes per flow cell. The control \batchmode \documentclass[fleqn,10pt,legalpaper]{article} \usepackage{amssymb} \usepackage{amsfonts} \usepackage{amsmath} \pagestyle{empty} \begin{document} \({\Phi}X\) \end{document} sample is in lane 5 of each flow cell. Tij refers to the \batchmode \documentclass[fleqn,10pt,legalpaper]{article} \usepackage{amssymb} \usepackage{amsfonts} \usepackage{amsmath} \pagestyle{empty} \begin{document} \(j\mathrm{th}\) \end{document} replicate in the \batchmode \documentclass[fleqn,10pt,legalpaper]{article} \usepackage{amssymb} \usepackage{amsfonts} \usepackage{amsmath} \pagestyle{empty} \begin{document} \(i\mathrm{th}\) \end{document} treatment group \batchmode \documentclass[fleqn,10pt,legalpaper]{article} \usepackage{amssymb} \usepackage{amsfonts} \usepackage{amsmath} \pagestyle{empty} \begin{document} \((i{=}1,{\ldots},{\,}7;j{=}1,{\ldots},{\,}3)\) \end{document}.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empirical frequency distribution of the hybridization signal intensity values for Affymetrix microarray hybridization data for normal yeast cell genes/ORFs (Jelinsky and Samson 1999). We checked that the background noise intensity signals (▵) were distributed with an approximately normal distribution function with mean zero and standard deviation 0.054. Intensity signal distribution before (○) and after (●) subtraction of the background noise from the signal values is shown. The total hybridization signal intensity has been normalized (by Jelinsky and Samson 1999) with respect to the mean number of mRNA molecules per yeast cell. A point (</a:t>
            </a:r>
            <a:r>
              <a:rPr lang="en-GB" i="1">
                <a:latin typeface="Arial" charset="0"/>
                <a:cs typeface="msgothic" charset="0"/>
              </a:rPr>
              <a:t>s, f</a:t>
            </a:r>
            <a:r>
              <a:rPr lang="en-GB">
                <a:latin typeface="Arial" charset="0"/>
                <a:cs typeface="msgothic" charset="0"/>
              </a:rPr>
              <a:t>(</a:t>
            </a:r>
            <a:r>
              <a:rPr lang="en-GB" i="1">
                <a:latin typeface="Arial" charset="0"/>
                <a:cs typeface="msgothic" charset="0"/>
              </a:rPr>
              <a:t>s</a:t>
            </a:r>
            <a:r>
              <a:rPr lang="en-GB">
                <a:latin typeface="Arial" charset="0"/>
                <a:cs typeface="msgothic" charset="0"/>
              </a:rPr>
              <a:t>)) on the major plot shows the number of genes/ORFs, </a:t>
            </a:r>
            <a:r>
              <a:rPr lang="en-GB" i="1">
                <a:latin typeface="Arial" charset="0"/>
                <a:cs typeface="msgothic" charset="0"/>
              </a:rPr>
              <a:t>f</a:t>
            </a:r>
            <a:r>
              <a:rPr lang="en-GB">
                <a:latin typeface="Arial" charset="0"/>
                <a:cs typeface="msgothic" charset="0"/>
              </a:rPr>
              <a:t>, which have the signal intensity value, </a:t>
            </a:r>
            <a:r>
              <a:rPr lang="en-GB" i="1">
                <a:latin typeface="Arial" charset="0"/>
                <a:cs typeface="msgothic" charset="0"/>
              </a:rPr>
              <a:t>s.</a:t>
            </a:r>
            <a:r>
              <a:rPr lang="en-GB">
                <a:latin typeface="Arial" charset="0"/>
                <a:cs typeface="msgothic" charset="0"/>
              </a:rPr>
              <a:t> The vertical discontinuous line indicates the lower bound of the </a:t>
            </a:r>
            <a:r>
              <a:rPr lang="en-GB" altLang="en-GB">
                <a:latin typeface="Arial" charset="0"/>
                <a:cs typeface="msgothic" charset="0"/>
              </a:rPr>
              <a:t>“</a:t>
            </a:r>
            <a:r>
              <a:rPr lang="en-GB">
                <a:latin typeface="Arial" charset="0"/>
                <a:cs typeface="msgothic" charset="0"/>
              </a:rPr>
              <a:t>reliably</a:t>
            </a:r>
            <a:r>
              <a:rPr lang="en-GB" altLang="en-GB">
                <a:latin typeface="Arial" charset="0"/>
                <a:cs typeface="msgothic" charset="0"/>
              </a:rPr>
              <a:t>”</a:t>
            </a:r>
            <a:r>
              <a:rPr lang="en-GB">
                <a:latin typeface="Arial" charset="0"/>
                <a:cs typeface="msgothic" charset="0"/>
              </a:rPr>
              <a:t> detectable intensity signal values (the lower bound corresponds to 0.5 transcripts per cell). The window plot (log-log plot) shows the signal intensity distributions before and after subtraction of noise, shown over the full range of the positive signal intensity values.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Empirical relative frequency distributions of the gene expression levels. Log-log plots are shown. (a) ●, log-phase yeast cell growth library with 20,096 SAGE tags; solid step-function line, GDP model with </a:t>
            </a:r>
            <a:r>
              <a:rPr lang="en-GB" i="1">
                <a:latin typeface="Arial" charset="0"/>
                <a:cs typeface="msgothic" charset="0"/>
              </a:rPr>
              <a:t>k</a:t>
            </a:r>
            <a:r>
              <a:rPr lang="en-GB">
                <a:latin typeface="Arial" charset="0"/>
                <a:cs typeface="msgothic" charset="0"/>
              </a:rPr>
              <a:t> = 0.974 ± 0.004, </a:t>
            </a:r>
            <a:r>
              <a:rPr lang="en-GB" i="1">
                <a:latin typeface="Arial" charset="0"/>
                <a:cs typeface="msgothic" charset="0"/>
              </a:rPr>
              <a:t>b</a:t>
            </a:r>
            <a:r>
              <a:rPr lang="en-GB">
                <a:latin typeface="Arial" charset="0"/>
                <a:cs typeface="msgothic" charset="0"/>
              </a:rPr>
              <a:t> = −0.173 ± 0.004; dotted line, simple power law with </a:t>
            </a:r>
            <a:r>
              <a:rPr lang="en-GB" i="1">
                <a:latin typeface="Arial" charset="0"/>
                <a:cs typeface="msgothic" charset="0"/>
              </a:rPr>
              <a:t>k</a:t>
            </a:r>
            <a:r>
              <a:rPr lang="en-GB">
                <a:latin typeface="Arial" charset="0"/>
                <a:cs typeface="msgothic" charset="0"/>
              </a:rPr>
              <a:t> = 1.03 ± 0.005. Inset plot: ●, empirical cumulative fraction function </a:t>
            </a:r>
            <a:r>
              <a:rPr lang="en-GB" i="1">
                <a:latin typeface="Arial" charset="0"/>
                <a:cs typeface="msgothic" charset="0"/>
              </a:rPr>
              <a:t>R</a:t>
            </a:r>
            <a:r>
              <a:rPr lang="en-GB" baseline="-33000">
                <a:latin typeface="Arial" charset="0"/>
                <a:cs typeface="msgothic" charset="0"/>
              </a:rPr>
              <a:t>e</a:t>
            </a:r>
            <a:r>
              <a:rPr lang="en-GB">
                <a:latin typeface="Arial" charset="0"/>
                <a:cs typeface="msgothic" charset="0"/>
              </a:rPr>
              <a:t> values [ ]for the ● histogram (main plot); the solid line is the corresponding theoretical model computed by the GDP model (main plot). (Cumulative data reduce the apparent </a:t>
            </a:r>
            <a:r>
              <a:rPr lang="en-GB" altLang="en-GB">
                <a:latin typeface="Arial" charset="0"/>
                <a:cs typeface="msgothic" charset="0"/>
              </a:rPr>
              <a:t>“</a:t>
            </a:r>
            <a:r>
              <a:rPr lang="en-GB">
                <a:latin typeface="Arial" charset="0"/>
                <a:cs typeface="msgothic" charset="0"/>
              </a:rPr>
              <a:t>noise</a:t>
            </a:r>
            <a:r>
              <a:rPr lang="en-GB" altLang="en-GB">
                <a:latin typeface="Arial" charset="0"/>
                <a:cs typeface="msgothic" charset="0"/>
              </a:rPr>
              <a:t>”</a:t>
            </a:r>
            <a:r>
              <a:rPr lang="en-GB">
                <a:latin typeface="Arial" charset="0"/>
                <a:cs typeface="msgothic" charset="0"/>
              </a:rPr>
              <a:t> in the histogram data.) (b) ○, mouse mammary cells cDNA library 341 of size 36,675 ESTs; solid step-function line, GDP model with </a:t>
            </a:r>
            <a:r>
              <a:rPr lang="en-GB" i="1">
                <a:latin typeface="Arial" charset="0"/>
                <a:cs typeface="msgothic" charset="0"/>
              </a:rPr>
              <a:t>k</a:t>
            </a:r>
            <a:r>
              <a:rPr lang="en-GB">
                <a:latin typeface="Arial" charset="0"/>
                <a:cs typeface="msgothic" charset="0"/>
              </a:rPr>
              <a:t> = 1.44 ± 0.006, </a:t>
            </a:r>
            <a:r>
              <a:rPr lang="en-GB" i="1">
                <a:latin typeface="Arial" charset="0"/>
                <a:cs typeface="msgothic" charset="0"/>
              </a:rPr>
              <a:t>b</a:t>
            </a:r>
            <a:r>
              <a:rPr lang="en-GB">
                <a:latin typeface="Arial" charset="0"/>
                <a:cs typeface="msgothic" charset="0"/>
              </a:rPr>
              <a:t> = 1.34 ± 0.002. (c) ●, human colon cancer cells SAGE library 2892.2 of size 22,637 tags; solid step-function line, GDP model for ● data at </a:t>
            </a:r>
            <a:r>
              <a:rPr lang="en-GB" i="1">
                <a:latin typeface="Arial" charset="0"/>
                <a:cs typeface="msgothic" charset="0"/>
              </a:rPr>
              <a:t>k</a:t>
            </a:r>
            <a:r>
              <a:rPr lang="en-GB">
                <a:latin typeface="Arial" charset="0"/>
                <a:cs typeface="msgothic" charset="0"/>
              </a:rPr>
              <a:t> = 1.08 ± 0.030, </a:t>
            </a:r>
            <a:r>
              <a:rPr lang="en-GB" i="1">
                <a:latin typeface="Arial" charset="0"/>
                <a:cs typeface="msgothic" charset="0"/>
              </a:rPr>
              <a:t>b</a:t>
            </a:r>
            <a:r>
              <a:rPr lang="en-GB">
                <a:latin typeface="Arial" charset="0"/>
                <a:cs typeface="msgothic" charset="0"/>
              </a:rPr>
              <a:t> = −0.28 ± 0.010; □, mouse brain (primary meduloblastoma) cells SAGE library 3871 of size 43,274 tags. (d) ○, human choriocarcinoma cells cDNA library 2427 of size 10,087 ESTs; solid step-function line, GDP model with </a:t>
            </a:r>
            <a:r>
              <a:rPr lang="en-GB" i="1">
                <a:latin typeface="Arial" charset="0"/>
                <a:cs typeface="msgothic" charset="0"/>
              </a:rPr>
              <a:t>k</a:t>
            </a:r>
            <a:r>
              <a:rPr lang="en-GB">
                <a:latin typeface="Arial" charset="0"/>
                <a:cs typeface="msgothic" charset="0"/>
              </a:rPr>
              <a:t> = 1.88 ± 0.044, </a:t>
            </a:r>
            <a:r>
              <a:rPr lang="en-GB" i="1">
                <a:latin typeface="Arial" charset="0"/>
                <a:cs typeface="msgothic" charset="0"/>
              </a:rPr>
              <a:t>b</a:t>
            </a:r>
            <a:r>
              <a:rPr lang="en-GB">
                <a:latin typeface="Arial" charset="0"/>
                <a:cs typeface="msgothic" charset="0"/>
              </a:rPr>
              <a:t> = 1.34 ± 0.005.</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51950640-384D-CC44-8B4C-DAE7C812CE25}" type="slidenum">
              <a:rPr lang="en-US" sz="1200">
                <a:latin typeface="Calibri" charset="0"/>
              </a:rPr>
              <a:pPr eaLnBrk="1" hangingPunct="1"/>
              <a:t>108</a:t>
            </a:fld>
            <a:endParaRPr lang="en-US" sz="1200">
              <a:latin typeface="Calibri" charset="0"/>
            </a:endParaRPr>
          </a:p>
        </p:txBody>
      </p:sp>
      <p:sp>
        <p:nvSpPr>
          <p:cNvPr id="1638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dirty="0">
              <a:latin typeface="Calibri"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data.bits.vib.be</a:t>
            </a:r>
            <a:r>
              <a:rPr lang="en-US" dirty="0"/>
              <a:t>/pub/</a:t>
            </a:r>
            <a:r>
              <a:rPr lang="en-US" dirty="0" err="1"/>
              <a:t>trainingen</a:t>
            </a:r>
            <a:r>
              <a:rPr lang="en-US" dirty="0"/>
              <a:t>/</a:t>
            </a:r>
            <a:r>
              <a:rPr lang="en-US" dirty="0" err="1"/>
              <a:t>NGSIntro</a:t>
            </a:r>
            <a:r>
              <a:rPr lang="en-US" dirty="0"/>
              <a:t>/</a:t>
            </a:r>
            <a:r>
              <a:rPr lang="en-US"/>
              <a:t>NGSbasics.pdf</a:t>
            </a:r>
          </a:p>
        </p:txBody>
      </p:sp>
      <p:sp>
        <p:nvSpPr>
          <p:cNvPr id="4" name="Slide Number Placeholder 3"/>
          <p:cNvSpPr>
            <a:spLocks noGrp="1"/>
          </p:cNvSpPr>
          <p:nvPr>
            <p:ph type="sldNum" sz="quarter" idx="10"/>
          </p:nvPr>
        </p:nvSpPr>
        <p:spPr/>
        <p:txBody>
          <a:bodyPr/>
          <a:lstStyle/>
          <a:p>
            <a:fld id="{0268F494-0C48-417A-A877-0763ACB88C1A}" type="slidenum">
              <a:rPr lang="en-US" smtClean="0"/>
              <a:pPr/>
              <a:t>32</a:t>
            </a:fld>
            <a:endParaRPr lang="en-US"/>
          </a:p>
        </p:txBody>
      </p:sp>
    </p:spTree>
    <p:extLst>
      <p:ext uri="{BB962C8B-B14F-4D97-AF65-F5344CB8AC3E}">
        <p14:creationId xmlns:p14="http://schemas.microsoft.com/office/powerpoint/2010/main" val="4268706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http://cell-</a:t>
            </a:r>
            <a:r>
              <a:rPr lang="en-US" dirty="0" err="1"/>
              <a:t>innovation.nig.ac.jp</a:t>
            </a:r>
            <a:r>
              <a:rPr lang="en-US" dirty="0"/>
              <a:t>/wiki2/</a:t>
            </a:r>
            <a:r>
              <a:rPr lang="en-US" dirty="0" err="1"/>
              <a:t>tiki-index.php?page</a:t>
            </a:r>
            <a:r>
              <a:rPr lang="en-US" dirty="0"/>
              <a:t>=DST0000075</a:t>
            </a:r>
          </a:p>
          <a:p>
            <a:r>
              <a:rPr lang="en-US" dirty="0"/>
              <a:t>http://cell-</a:t>
            </a:r>
            <a:r>
              <a:rPr lang="en-US" dirty="0" err="1"/>
              <a:t>innovation.nig.ac.jp</a:t>
            </a:r>
            <a:r>
              <a:rPr lang="en-US" dirty="0"/>
              <a:t>/wiki2/</a:t>
            </a:r>
            <a:r>
              <a:rPr lang="en-US" dirty="0" err="1"/>
              <a:t>tiki-index.php?page</a:t>
            </a:r>
            <a:r>
              <a:rPr lang="en-US" dirty="0"/>
              <a:t>=DST0000075</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34</a:t>
            </a:fld>
            <a:endParaRPr lang="en-US"/>
          </a:p>
        </p:txBody>
      </p:sp>
    </p:spTree>
    <p:extLst>
      <p:ext uri="{BB962C8B-B14F-4D97-AF65-F5344CB8AC3E}">
        <p14:creationId xmlns:p14="http://schemas.microsoft.com/office/powerpoint/2010/main" val="2918374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http://cell-</a:t>
            </a:r>
            <a:r>
              <a:rPr lang="en-US" dirty="0" err="1"/>
              <a:t>innovation.nig.ac.jp</a:t>
            </a:r>
            <a:r>
              <a:rPr lang="en-US" dirty="0"/>
              <a:t>/wiki2/</a:t>
            </a:r>
            <a:r>
              <a:rPr lang="en-US" dirty="0" err="1"/>
              <a:t>tiki-index.php?page</a:t>
            </a:r>
            <a:r>
              <a:rPr lang="en-US" dirty="0"/>
              <a:t>=DST0000075</a:t>
            </a:r>
          </a:p>
        </p:txBody>
      </p:sp>
      <p:sp>
        <p:nvSpPr>
          <p:cNvPr id="4" name="Slide Number Placeholder 3"/>
          <p:cNvSpPr>
            <a:spLocks noGrp="1"/>
          </p:cNvSpPr>
          <p:nvPr>
            <p:ph type="sldNum" sz="quarter" idx="10"/>
          </p:nvPr>
        </p:nvSpPr>
        <p:spPr/>
        <p:txBody>
          <a:bodyPr/>
          <a:lstStyle/>
          <a:p>
            <a:fld id="{0268F494-0C48-417A-A877-0763ACB88C1A}" type="slidenum">
              <a:rPr lang="en-US" smtClean="0"/>
              <a:pPr/>
              <a:t>35</a:t>
            </a:fld>
            <a:endParaRPr lang="en-US"/>
          </a:p>
        </p:txBody>
      </p:sp>
    </p:spTree>
    <p:extLst>
      <p:ext uri="{BB962C8B-B14F-4D97-AF65-F5344CB8AC3E}">
        <p14:creationId xmlns:p14="http://schemas.microsoft.com/office/powerpoint/2010/main" val="2918374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www.slideshare.net</a:t>
            </a:r>
            <a:r>
              <a:rPr lang="en-US" dirty="0"/>
              <a:t>/</a:t>
            </a:r>
            <a:r>
              <a:rPr lang="en-US" dirty="0" err="1"/>
              <a:t>jandot</a:t>
            </a:r>
            <a:r>
              <a:rPr lang="en-US" dirty="0"/>
              <a:t>/</a:t>
            </a:r>
            <a:r>
              <a:rPr lang="en-US" dirty="0" err="1"/>
              <a:t>nextgeneration</a:t>
            </a:r>
            <a:r>
              <a:rPr lang="en-US" dirty="0"/>
              <a:t>-sequencing-variation-discovery</a:t>
            </a:r>
          </a:p>
          <a:p>
            <a:endParaRPr lang="en-US" dirty="0"/>
          </a:p>
          <a:p>
            <a:r>
              <a:rPr lang="en-US" dirty="0"/>
              <a:t>http://</a:t>
            </a:r>
            <a:r>
              <a:rPr lang="en-US" dirty="0" err="1"/>
              <a:t>gatkforums.broadinstitute.org</a:t>
            </a:r>
            <a:r>
              <a:rPr lang="en-US" dirty="0"/>
              <a:t>/discussion/4260/how-should-</a:t>
            </a:r>
            <a:r>
              <a:rPr lang="en-US" dirty="0" err="1"/>
              <a:t>i</a:t>
            </a:r>
            <a:r>
              <a:rPr lang="en-US" dirty="0"/>
              <a:t>-interpret-</a:t>
            </a:r>
            <a:r>
              <a:rPr lang="en-US" dirty="0" err="1"/>
              <a:t>phred</a:t>
            </a:r>
            <a:r>
              <a:rPr lang="en-US" dirty="0"/>
              <a:t>-scaled-quality-scores</a:t>
            </a:r>
          </a:p>
          <a:p>
            <a:endParaRPr lang="en-US" dirty="0"/>
          </a:p>
          <a:p>
            <a:r>
              <a:rPr lang="en-US" dirty="0"/>
              <a:t>http://</a:t>
            </a:r>
            <a:r>
              <a:rPr lang="en-US" dirty="0" err="1"/>
              <a:t>maq.sourceforge.net</a:t>
            </a:r>
            <a:r>
              <a:rPr lang="en-US" dirty="0"/>
              <a:t>/</a:t>
            </a:r>
            <a:r>
              <a:rPr lang="en-US" dirty="0" err="1"/>
              <a:t>qual.shtml</a:t>
            </a:r>
            <a:endParaRPr lang="en-US" dirty="0"/>
          </a:p>
          <a:p>
            <a:endParaRPr lang="en-US" dirty="0"/>
          </a:p>
          <a:p>
            <a:r>
              <a:rPr lang="en-US" dirty="0"/>
              <a:t>https://</a:t>
            </a:r>
            <a:r>
              <a:rPr lang="en-US" dirty="0" err="1"/>
              <a:t>www.biostars.org</a:t>
            </a:r>
            <a:r>
              <a:rPr lang="en-US" dirty="0"/>
              <a:t>/p/15953/</a:t>
            </a:r>
          </a:p>
          <a:p>
            <a:endParaRPr lang="en-US" dirty="0"/>
          </a:p>
          <a:p>
            <a:r>
              <a:rPr lang="en-US" dirty="0"/>
              <a:t>http://drive5.com/</a:t>
            </a:r>
            <a:r>
              <a:rPr lang="en-US" dirty="0" err="1"/>
              <a:t>usearch</a:t>
            </a:r>
            <a:r>
              <a:rPr lang="en-US" dirty="0"/>
              <a:t>/manual/</a:t>
            </a:r>
            <a:r>
              <a:rPr lang="en-US" dirty="0" err="1"/>
              <a:t>quality_score.html</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36</a:t>
            </a:fld>
            <a:endParaRPr lang="en-US"/>
          </a:p>
        </p:txBody>
      </p:sp>
    </p:spTree>
    <p:extLst>
      <p:ext uri="{BB962C8B-B14F-4D97-AF65-F5344CB8AC3E}">
        <p14:creationId xmlns:p14="http://schemas.microsoft.com/office/powerpoint/2010/main" val="2015088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6626" name="Rectangle 3"/>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C9F6690-FDFD-41C8-9697-6454A2FF1523}" type="datetimeFigureOut">
              <a:rPr lang="en-US" smtClean="0"/>
              <a:t>8/8/17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C9F6690-FDFD-41C8-9697-6454A2FF1523}" type="datetimeFigureOut">
              <a:rPr lang="en-US" smtClean="0"/>
              <a:t>8/8/17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C9F6690-FDFD-41C8-9697-6454A2FF1523}" type="datetimeFigureOut">
              <a:rPr lang="en-US" smtClean="0"/>
              <a:t>8/8/17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C9F6690-FDFD-41C8-9697-6454A2FF1523}" type="datetimeFigureOut">
              <a:rPr lang="en-US" smtClean="0"/>
              <a:t>8/8/17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9F6690-FDFD-41C8-9697-6454A2FF1523}" type="datetimeFigureOut">
              <a:rPr lang="en-US" smtClean="0"/>
              <a:t>8/8/17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New background_title.png">
            <a:extLst>
              <a:ext uri="{FF2B5EF4-FFF2-40B4-BE49-F238E27FC236}">
                <a16:creationId xmlns="" xmlns:a16="http://schemas.microsoft.com/office/drawing/2014/main" id="{A050D197-EAEA-4761-9654-73CAA65AE815}"/>
              </a:ext>
            </a:extLst>
          </p:cNvPr>
          <p:cNvPicPr>
            <a:picLocks noChangeAspect="1"/>
          </p:cNvPicPr>
          <p:nvPr userDrawn="1"/>
        </p:nvPicPr>
        <p:blipFill>
          <a:blip r:embed="rId2" cstate="print"/>
          <a:srcRect b="1"/>
          <a:stretch>
            <a:fillRect/>
          </a:stretch>
        </p:blipFill>
        <p:spPr>
          <a:xfrm>
            <a:off x="0" y="0"/>
            <a:ext cx="9144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C9F6690-FDFD-41C8-9697-6454A2FF1523}" type="datetimeFigureOut">
              <a:rPr lang="en-US" smtClean="0"/>
              <a:t>8/8/17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C9F6690-FDFD-41C8-9697-6454A2FF1523}" type="datetimeFigureOut">
              <a:rPr lang="en-US" smtClean="0"/>
              <a:t>8/8/17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C9F6690-FDFD-41C8-9697-6454A2FF1523}" type="datetimeFigureOut">
              <a:rPr lang="en-US" smtClean="0"/>
              <a:t>8/8/17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C9F6690-FDFD-41C8-9697-6454A2FF1523}" type="datetimeFigureOut">
              <a:rPr lang="en-US" smtClean="0"/>
              <a:t>8/8/17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C9F6690-FDFD-41C8-9697-6454A2FF1523}" type="datetimeFigureOut">
              <a:rPr lang="en-US" smtClean="0"/>
              <a:t>8/8/17</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235576B-7F3C-4840-ADD7-A9DF1158E3A5}" type="slidenum">
              <a:rPr lang="en-US" smtClean="0"/>
              <a:pPr/>
              <a:t>‹#›</a:t>
            </a:fld>
            <a:endParaRPr lang="en-US"/>
          </a:p>
        </p:txBody>
      </p:sp>
      <p:sp>
        <p:nvSpPr>
          <p:cNvPr id="10" name="Rectangle 9">
            <a:extLst>
              <a:ext uri="{FF2B5EF4-FFF2-40B4-BE49-F238E27FC236}">
                <a16:creationId xmlns="" xmlns:a16="http://schemas.microsoft.com/office/drawing/2014/main" id="{74F5968A-2895-4570-BCBF-C8A564ADE40E}"/>
              </a:ext>
            </a:extLst>
          </p:cNvPr>
          <p:cNvSpPr/>
          <p:nvPr userDrawn="1"/>
        </p:nvSpPr>
        <p:spPr>
          <a:xfrm>
            <a:off x="0" y="0"/>
            <a:ext cx="8001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9F6690-FDFD-41C8-9697-6454A2FF1523}" type="datetimeFigureOut">
              <a:rPr lang="en-US" smtClean="0"/>
              <a:t>8/8/17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35576B-7F3C-4840-ADD7-A9DF1158E3A5}" type="slidenum">
              <a:rPr lang="en-US" smtClean="0"/>
              <a:pPr/>
              <a:t>‹#›</a:t>
            </a:fld>
            <a:endParaRPr lang="en-US"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C9F6690-FDFD-41C8-9697-6454A2FF1523}" type="datetimeFigureOut">
              <a:rPr lang="en-US" smtClean="0"/>
              <a:t>8/8/17</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0235576B-7F3C-4840-ADD7-A9DF1158E3A5}" type="slidenum">
              <a:rPr lang="en-US" smtClean="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3208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jpg"/></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jpeg"/><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10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6.jpeg"/><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108.xml.rels><?xml version="1.0" encoding="UTF-8" standalone="yes"?>
<Relationships xmlns="http://schemas.openxmlformats.org/package/2006/relationships"><Relationship Id="rId3" Type="http://schemas.openxmlformats.org/officeDocument/2006/relationships/hyperlink" Target="http://swcarpentry.github.io/r-novice-inflammation/" TargetMode="External"/><Relationship Id="rId4" Type="http://schemas.openxmlformats.org/officeDocument/2006/relationships/hyperlink" Target="http://swcarpentry.github.io/r-novice-inflammation/02-func-R.html" TargetMode="External"/><Relationship Id="rId5" Type="http://schemas.openxmlformats.org/officeDocument/2006/relationships/hyperlink" Target="http://www.bioconductor.org/help/workflows/" TargetMode="External"/><Relationship Id="rId6" Type="http://schemas.openxmlformats.org/officeDocument/2006/relationships/hyperlink" Target="http://www.bioconductor.org/packages/release/data/experiment/html/parathyroidSE.html" TargetMode="External"/><Relationship Id="rId7" Type="http://schemas.openxmlformats.org/officeDocument/2006/relationships/hyperlink" Target="http://www.bioconductor.org/help/workflows/rnaseqGene/" TargetMode="External"/><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09.xml.rels><?xml version="1.0" encoding="UTF-8" standalone="yes"?>
<Relationships xmlns="http://schemas.openxmlformats.org/package/2006/relationships"><Relationship Id="rId3" Type="http://schemas.openxmlformats.org/officeDocument/2006/relationships/hyperlink" Target="http://bioconductor.org/packages/2.13/data/experiment/vignettes/RnaSeqTutorial/inst/doc/RnaSeqTutorial.pdf" TargetMode="External"/><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hyperlink" Target="http://www.bioconductor.org/help/course-materials/2013/useR2013/Bioconductor-tutorial.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1.png"/></Relationships>
</file>

<file path=ppt/slides/_rels/slide112.xml.rels><?xml version="1.0" encoding="UTF-8" standalone="yes"?>
<Relationships xmlns="http://schemas.openxmlformats.org/package/2006/relationships"><Relationship Id="rId3" Type="http://schemas.openxmlformats.org/officeDocument/2006/relationships/hyperlink" Target="http://www.ncbi.nlm.nih.gov/geo/query/acc.cgi?acc=GSE52778" TargetMode="External"/><Relationship Id="rId4" Type="http://schemas.openxmlformats.org/officeDocument/2006/relationships/hyperlink" Target="ftp://ftp-trace.ncbi.nlm.nih.gov/sra/sra-instant/reads/ByStudy/sra/SRP/SRP033/SRP033351/SRR1039508/" TargetMode="External"/><Relationship Id="rId1" Type="http://schemas.openxmlformats.org/officeDocument/2006/relationships/slideLayout" Target="../slideLayouts/slideLayout2.xml"/><Relationship Id="rId2" Type="http://schemas.openxmlformats.org/officeDocument/2006/relationships/hyperlink" Target="http://www.bioconductor.org/help/workflows/rnaseqGene/"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3" Type="http://schemas.openxmlformats.org/officeDocument/2006/relationships/hyperlink" Target="http://rnaseq.uoregon.edu/" TargetMode="External"/><Relationship Id="rId4" Type="http://schemas.openxmlformats.org/officeDocument/2006/relationships/hyperlink" Target="https://www.youtube.com/watch?v=womKfikWlxM" TargetMode="External"/><Relationship Id="rId1" Type="http://schemas.openxmlformats.org/officeDocument/2006/relationships/slideLayout" Target="../slideLayouts/slideLayout2.xml"/><Relationship Id="rId2" Type="http://schemas.openxmlformats.org/officeDocument/2006/relationships/hyperlink" Target="https://www.youtube.com/watch?v=HMyCqWhwB8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HMyCqWhwB8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jpeg"/><Relationship Id="rId9" Type="http://schemas.openxmlformats.org/officeDocument/2006/relationships/image" Target="../media/image49.jpe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conductor.org/packages/release/bioc/vignettes/DESeq2/inst/doc/DESeq2.pdf"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jpe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6.jpe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6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7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jpeg"/><Relationship Id="rId9" Type="http://schemas.openxmlformats.org/officeDocument/2006/relationships/image" Target="../media/image49.jpe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0.png"/></Relationships>
</file>

<file path=ppt/slides/_rels/slide9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81.jpeg"/><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82.jpeg"/><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a:bodyPr>
          <a:lstStyle/>
          <a:p>
            <a:r>
              <a:rPr lang="en-US" altLang="zh-CN" dirty="0" smtClean="0"/>
              <a:t>RNA-</a:t>
            </a:r>
            <a:r>
              <a:rPr lang="en-US" altLang="zh-CN" dirty="0" err="1" smtClean="0"/>
              <a:t>seq</a:t>
            </a:r>
            <a:r>
              <a:rPr lang="en-US" altLang="zh-CN" dirty="0" smtClean="0"/>
              <a:t> with </a:t>
            </a:r>
            <a:br>
              <a:rPr lang="en-US" altLang="zh-CN" dirty="0" smtClean="0"/>
            </a:br>
            <a:r>
              <a:rPr lang="en-US" altLang="zh-CN" dirty="0" smtClean="0"/>
              <a:t>R-</a:t>
            </a:r>
            <a:r>
              <a:rPr lang="en-US" altLang="zh-CN" dirty="0" err="1" smtClean="0"/>
              <a:t>bioconductor</a:t>
            </a:r>
            <a:r>
              <a:rPr lang="en-US" altLang="zh-CN" dirty="0" smtClean="0"/>
              <a:t/>
            </a:r>
            <a:br>
              <a:rPr lang="en-US" altLang="zh-CN" dirty="0" smtClean="0"/>
            </a:br>
            <a:r>
              <a:rPr lang="en-US" altLang="zh-CN" dirty="0" smtClean="0"/>
              <a:t>Part 1</a:t>
            </a:r>
            <a:endParaRPr lang="en-US" dirty="0"/>
          </a:p>
        </p:txBody>
      </p:sp>
      <p:sp>
        <p:nvSpPr>
          <p:cNvPr id="9" name="Subtitle 8"/>
          <p:cNvSpPr>
            <a:spLocks noGrp="1"/>
          </p:cNvSpPr>
          <p:nvPr>
            <p:ph type="subTitle" idx="1"/>
          </p:nvPr>
        </p:nvSpPr>
        <p:spPr/>
        <p:txBody>
          <a:bodyPr/>
          <a:lstStyle/>
          <a:p>
            <a:r>
              <a:rPr lang="en-US" dirty="0" smtClean="0"/>
              <a:t>Maarten </a:t>
            </a:r>
            <a:r>
              <a:rPr lang="en-US" dirty="0" err="1" smtClean="0"/>
              <a:t>Leerkes</a:t>
            </a:r>
            <a:r>
              <a:rPr lang="en-US" dirty="0" smtClean="0"/>
              <a:t> PhD</a:t>
            </a:r>
            <a:endParaRPr lang="en-US" dirty="0"/>
          </a:p>
        </p:txBody>
      </p:sp>
      <p:sp>
        <p:nvSpPr>
          <p:cNvPr id="4" name="Slide Number Placeholder 3">
            <a:extLst>
              <a:ext uri="{FF2B5EF4-FFF2-40B4-BE49-F238E27FC236}">
                <a16:creationId xmlns="" xmlns:a16="http://schemas.microsoft.com/office/drawing/2014/main" id="{FFA8C53E-F520-4E73-A4FA-14A799D6E9B5}"/>
              </a:ext>
            </a:extLst>
          </p:cNvPr>
          <p:cNvSpPr>
            <a:spLocks noGrp="1"/>
          </p:cNvSpPr>
          <p:nvPr>
            <p:ph type="sldNum" sz="quarter" idx="12"/>
          </p:nvPr>
        </p:nvSpPr>
        <p:spPr/>
        <p:txBody>
          <a:bodyPr/>
          <a:lstStyle/>
          <a:p>
            <a:fld id="{0235576B-7F3C-4840-ADD7-A9DF1158E3A5}" type="slidenum">
              <a:rPr lang="en-US" smtClean="0"/>
              <a:pPr/>
              <a:t>1</a:t>
            </a:fld>
            <a:endParaRPr lang="en-US"/>
          </a:p>
        </p:txBody>
      </p:sp>
      <p:sp>
        <p:nvSpPr>
          <p:cNvPr id="6" name="Text Placeholder 6">
            <a:extLst>
              <a:ext uri="{FF2B5EF4-FFF2-40B4-BE49-F238E27FC236}">
                <a16:creationId xmlns="" xmlns:a16="http://schemas.microsoft.com/office/drawing/2014/main" id="{5B882A5C-1507-4E83-B3AB-39EF0A55FBCB}"/>
              </a:ext>
            </a:extLst>
          </p:cNvPr>
          <p:cNvSpPr txBox="1">
            <a:spLocks/>
          </p:cNvSpPr>
          <p:nvPr/>
        </p:nvSpPr>
        <p:spPr>
          <a:xfrm>
            <a:off x="762000" y="3810000"/>
            <a:ext cx="5184648" cy="30175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175722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543800" cy="1005840"/>
          </a:xfrm>
        </p:spPr>
        <p:txBody>
          <a:bodyPr>
            <a:normAutofit/>
          </a:bodyPr>
          <a:lstStyle/>
          <a:p>
            <a:r>
              <a:rPr lang="en-US" dirty="0" err="1"/>
              <a:t>Rstudio</a:t>
            </a:r>
            <a:r>
              <a:rPr lang="en-US" dirty="0"/>
              <a:t/>
            </a:r>
            <a:br>
              <a:rPr lang="en-US" dirty="0"/>
            </a:br>
            <a:r>
              <a:rPr lang="en-US" sz="2200" dirty="0"/>
              <a:t>https://</a:t>
            </a:r>
            <a:r>
              <a:rPr lang="en-US" sz="2200" dirty="0" err="1"/>
              <a:t>www.rstudio.com</a:t>
            </a:r>
            <a:r>
              <a:rPr lang="en-US" sz="2200" dirty="0"/>
              <a:t>/products/</a:t>
            </a:r>
            <a:r>
              <a:rPr lang="en-US" sz="2200" dirty="0" err="1"/>
              <a:t>rstudio</a:t>
            </a:r>
            <a:r>
              <a:rPr lang="en-US" sz="2200" dirty="0"/>
              <a:t>/download/</a:t>
            </a:r>
          </a:p>
        </p:txBody>
      </p:sp>
      <p:sp>
        <p:nvSpPr>
          <p:cNvPr id="4" name="Slide Number Placeholder 3"/>
          <p:cNvSpPr>
            <a:spLocks noGrp="1"/>
          </p:cNvSpPr>
          <p:nvPr>
            <p:ph type="sldNum" sz="quarter" idx="12"/>
          </p:nvPr>
        </p:nvSpPr>
        <p:spPr/>
        <p:txBody>
          <a:bodyPr/>
          <a:lstStyle/>
          <a:p>
            <a:fld id="{0235576B-7F3C-4840-ADD7-A9DF1158E3A5}" type="slidenum">
              <a:rPr lang="en-US" smtClean="0"/>
              <a:pPr/>
              <a:t>10</a:t>
            </a:fld>
            <a:endParaRPr lang="en-US"/>
          </a:p>
        </p:txBody>
      </p:sp>
      <p:pic>
        <p:nvPicPr>
          <p:cNvPr id="6" name="Picture 5" descr="Screen Shot 2015-12-02 at 11.29.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9144000" cy="5638800"/>
          </a:xfrm>
          <a:prstGeom prst="rect">
            <a:avLst/>
          </a:prstGeom>
        </p:spPr>
      </p:pic>
    </p:spTree>
    <p:extLst>
      <p:ext uri="{BB962C8B-B14F-4D97-AF65-F5344CB8AC3E}">
        <p14:creationId xmlns:p14="http://schemas.microsoft.com/office/powerpoint/2010/main" val="42401924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100</a:t>
            </a:fld>
            <a:endParaRPr lang="en-US"/>
          </a:p>
        </p:txBody>
      </p:sp>
      <p:pic>
        <p:nvPicPr>
          <p:cNvPr id="3" name="Picture 2" descr="Screen Shot 2015-06-08 at 2.31.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6" y="0"/>
            <a:ext cx="9132884" cy="6858000"/>
          </a:xfrm>
          <a:prstGeom prst="rect">
            <a:avLst/>
          </a:prstGeom>
        </p:spPr>
      </p:pic>
    </p:spTree>
    <p:extLst>
      <p:ext uri="{BB962C8B-B14F-4D97-AF65-F5344CB8AC3E}">
        <p14:creationId xmlns:p14="http://schemas.microsoft.com/office/powerpoint/2010/main" val="15403442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101</a:t>
            </a:fld>
            <a:endParaRPr lang="en-US"/>
          </a:p>
        </p:txBody>
      </p:sp>
      <p:pic>
        <p:nvPicPr>
          <p:cNvPr id="3" name="Picture 2" descr="Screen Shot 2015-06-08 at 2.35.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6" y="0"/>
            <a:ext cx="9193052" cy="6858000"/>
          </a:xfrm>
          <a:prstGeom prst="rect">
            <a:avLst/>
          </a:prstGeom>
        </p:spPr>
      </p:pic>
    </p:spTree>
    <p:extLst>
      <p:ext uri="{BB962C8B-B14F-4D97-AF65-F5344CB8AC3E}">
        <p14:creationId xmlns:p14="http://schemas.microsoft.com/office/powerpoint/2010/main" val="39154987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102</a:t>
            </a:fld>
            <a:endParaRPr lang="en-US"/>
          </a:p>
        </p:txBody>
      </p:sp>
      <p:pic>
        <p:nvPicPr>
          <p:cNvPr id="8" name="Content Placeholder 7" descr="design.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423" y="2514601"/>
            <a:ext cx="9015211" cy="2667000"/>
          </a:xfrm>
          <a:prstGeom prst="rect">
            <a:avLst/>
          </a:prstGeom>
        </p:spPr>
      </p:pic>
    </p:spTree>
    <p:extLst>
      <p:ext uri="{BB962C8B-B14F-4D97-AF65-F5344CB8AC3E}">
        <p14:creationId xmlns:p14="http://schemas.microsoft.com/office/powerpoint/2010/main" val="18099721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The empirical frequency distribution of the hybridization signal intensity values for Affymetrix microarray hybridization data for normal yeast cell genes/ORFs (Jelinsky and Samson 1999).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161" y="6286260"/>
            <a:ext cx="1916640" cy="39748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0960" y="979303"/>
            <a:ext cx="6387840"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380961" y="5972308"/>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Kuznetsov V A et al. Genetics 2002;161:1321-1332</a:t>
            </a:r>
          </a:p>
        </p:txBody>
      </p:sp>
      <p:sp>
        <p:nvSpPr>
          <p:cNvPr id="3077" name="Text Box 5"/>
          <p:cNvSpPr txBox="1">
            <a:spLocks noChangeArrowheads="1"/>
          </p:cNvSpPr>
          <p:nvPr/>
        </p:nvSpPr>
        <p:spPr bwMode="auto">
          <a:xfrm>
            <a:off x="97920" y="6531087"/>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Copyright © 2002 by the Genetics Society of America</a:t>
            </a:r>
          </a:p>
        </p:txBody>
      </p:sp>
    </p:spTree>
    <p:extLst>
      <p:ext uri="{BB962C8B-B14F-4D97-AF65-F5344CB8AC3E}">
        <p14:creationId xmlns:p14="http://schemas.microsoft.com/office/powerpoint/2010/main" val="41734926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Empirical relative frequency distributions of the gene expression levels.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161" y="6286260"/>
            <a:ext cx="1916640" cy="39748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280" y="979303"/>
            <a:ext cx="7673760"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737280" y="5972308"/>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Kuznetsov V A et al. Genetics 2002;161:1321-1332</a:t>
            </a:r>
          </a:p>
        </p:txBody>
      </p:sp>
      <p:sp>
        <p:nvSpPr>
          <p:cNvPr id="3077" name="Text Box 5"/>
          <p:cNvSpPr txBox="1">
            <a:spLocks noChangeArrowheads="1"/>
          </p:cNvSpPr>
          <p:nvPr/>
        </p:nvSpPr>
        <p:spPr bwMode="auto">
          <a:xfrm>
            <a:off x="97920" y="6531087"/>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Copyright © 2002 by the Genetics Society of America</a:t>
            </a:r>
          </a:p>
        </p:txBody>
      </p:sp>
    </p:spTree>
    <p:extLst>
      <p:ext uri="{BB962C8B-B14F-4D97-AF65-F5344CB8AC3E}">
        <p14:creationId xmlns:p14="http://schemas.microsoft.com/office/powerpoint/2010/main" val="15866392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105</a:t>
            </a:fld>
            <a:endParaRPr lang="en-US"/>
          </a:p>
        </p:txBody>
      </p:sp>
    </p:spTree>
    <p:extLst>
      <p:ext uri="{BB962C8B-B14F-4D97-AF65-F5344CB8AC3E}">
        <p14:creationId xmlns:p14="http://schemas.microsoft.com/office/powerpoint/2010/main" val="10291246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Resources: </a:t>
            </a:r>
            <a:r>
              <a:rPr lang="en-US" dirty="0" err="1" smtClean="0"/>
              <a:t>Rna-seq</a:t>
            </a:r>
            <a:r>
              <a:rPr lang="en-US" dirty="0" smtClean="0"/>
              <a:t> Workflow, Gene-level Exploratory Analysis &amp; Differential Expression</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106</a:t>
            </a:fld>
            <a:endParaRPr lang="en-US"/>
          </a:p>
        </p:txBody>
      </p:sp>
      <p:pic>
        <p:nvPicPr>
          <p:cNvPr id="8" name="Content Placeholder 7" descr="Screen Shot 2015-06-23 at 5.56.16 P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9981" y="1846263"/>
            <a:ext cx="6448488" cy="4022725"/>
          </a:xfrm>
          <a:prstGeom prst="rect">
            <a:avLst/>
          </a:prstGeom>
        </p:spPr>
      </p:pic>
    </p:spTree>
    <p:extLst>
      <p:ext uri="{BB962C8B-B14F-4D97-AF65-F5344CB8AC3E}">
        <p14:creationId xmlns:p14="http://schemas.microsoft.com/office/powerpoint/2010/main" val="21647015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107</a:t>
            </a:fld>
            <a:endParaRPr lang="en-US"/>
          </a:p>
        </p:txBody>
      </p:sp>
      <p:pic>
        <p:nvPicPr>
          <p:cNvPr id="5" name="Picture 4" descr="Screen Shot 2015-06-24 at 11.31.1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631873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r>
              <a:rPr lang="en-US" altLang="ko-KR" smtClean="0"/>
              <a:t>Outline</a:t>
            </a:r>
            <a:endParaRPr lang="en-US" altLang="ko-KR"/>
          </a:p>
        </p:txBody>
      </p:sp>
      <p:sp>
        <p:nvSpPr>
          <p:cNvPr id="3" name="Content Placeholder 2"/>
          <p:cNvSpPr>
            <a:spLocks noGrp="1"/>
          </p:cNvSpPr>
          <p:nvPr>
            <p:ph idx="1"/>
          </p:nvPr>
        </p:nvSpPr>
        <p:spPr/>
        <p:txBody>
          <a:bodyPr/>
          <a:lstStyle/>
          <a:p>
            <a:r>
              <a:rPr lang="en-US" dirty="0">
                <a:latin typeface="Calibri" charset="0"/>
                <a:ea typeface="ＭＳ Ｐゴシック" charset="0"/>
              </a:rPr>
              <a:t>Introduction to RNA sequencing</a:t>
            </a:r>
          </a:p>
          <a:p>
            <a:r>
              <a:rPr lang="en-US" dirty="0">
                <a:latin typeface="Calibri" charset="0"/>
                <a:ea typeface="ＭＳ Ｐゴシック" charset="0"/>
              </a:rPr>
              <a:t>Rationale for RNA sequencing (versus DNA sequencing)</a:t>
            </a:r>
          </a:p>
          <a:p>
            <a:r>
              <a:rPr lang="en-US" dirty="0">
                <a:latin typeface="Calibri" charset="0"/>
                <a:ea typeface="ＭＳ Ｐゴシック" charset="0"/>
              </a:rPr>
              <a:t>Hands on tutorial</a:t>
            </a:r>
          </a:p>
          <a:p>
            <a:r>
              <a:rPr lang="en-US" dirty="0">
                <a:latin typeface="Calibri" charset="0"/>
                <a:ea typeface="ＭＳ Ｐゴシック" charset="0"/>
                <a:hlinkClick r:id="rId3"/>
              </a:rPr>
              <a:t>http://swcarpentry.github.io/r-novice-inflammation/</a:t>
            </a:r>
            <a:endParaRPr lang="en-US" dirty="0">
              <a:latin typeface="Calibri" charset="0"/>
              <a:ea typeface="ＭＳ Ｐゴシック" charset="0"/>
            </a:endParaRPr>
          </a:p>
          <a:p>
            <a:r>
              <a:rPr lang="en-US" dirty="0">
                <a:latin typeface="Calibri" charset="0"/>
                <a:ea typeface="ＭＳ Ｐゴシック" charset="0"/>
                <a:hlinkClick r:id="rId4"/>
              </a:rPr>
              <a:t>http://swcarpentry.github.io/r-novice-inflammation/02-func-R.html</a:t>
            </a:r>
            <a:endParaRPr lang="en-US" dirty="0">
              <a:latin typeface="Calibri" charset="0"/>
              <a:ea typeface="ＭＳ Ｐゴシック" charset="0"/>
            </a:endParaRPr>
          </a:p>
          <a:p>
            <a:r>
              <a:rPr lang="en-US" dirty="0">
                <a:latin typeface="Calibri" charset="0"/>
                <a:ea typeface="ＭＳ Ｐゴシック" charset="0"/>
                <a:hlinkClick r:id="rId5"/>
              </a:rPr>
              <a:t>http://www.bioconductor.org/help/workflows/</a:t>
            </a:r>
            <a:endParaRPr lang="en-US" dirty="0">
              <a:latin typeface="Calibri" charset="0"/>
              <a:ea typeface="ＭＳ Ｐゴシック" charset="0"/>
            </a:endParaRPr>
          </a:p>
          <a:p>
            <a:r>
              <a:rPr lang="en-US" dirty="0">
                <a:latin typeface="Calibri" charset="0"/>
                <a:ea typeface="ＭＳ Ｐゴシック" charset="0"/>
                <a:hlinkClick r:id="rId6"/>
              </a:rPr>
              <a:t>http://www.bioconductor.org/packages/release/data/experiment/html/parathyroidSE.html</a:t>
            </a:r>
            <a:endParaRPr lang="en-US" dirty="0">
              <a:latin typeface="Calibri" charset="0"/>
              <a:ea typeface="ＭＳ Ｐゴシック" charset="0"/>
            </a:endParaRPr>
          </a:p>
          <a:p>
            <a:r>
              <a:rPr lang="en-US" dirty="0">
                <a:latin typeface="Calibri" charset="0"/>
                <a:ea typeface="ＭＳ Ｐゴシック" charset="0"/>
                <a:hlinkClick r:id="rId7"/>
              </a:rPr>
              <a:t>http://www.bioconductor.org/help/workflows/rnaseqGene</a:t>
            </a:r>
            <a:r>
              <a:rPr lang="en-US" dirty="0" smtClean="0">
                <a:latin typeface="Calibri" charset="0"/>
                <a:ea typeface="ＭＳ Ｐゴシック" charset="0"/>
                <a:hlinkClick r:id="rId7"/>
              </a:rPr>
              <a:t>/</a:t>
            </a:r>
            <a:endParaRPr lang="en-US" dirty="0">
              <a:latin typeface="Calibri" charset="0"/>
              <a:ea typeface="ＭＳ Ｐゴシック" charset="0"/>
            </a:endParaRPr>
          </a:p>
        </p:txBody>
      </p:sp>
    </p:spTree>
    <p:extLst>
      <p:ext uri="{BB962C8B-B14F-4D97-AF65-F5344CB8AC3E}">
        <p14:creationId xmlns:p14="http://schemas.microsoft.com/office/powerpoint/2010/main" val="41510420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About Bioconductor</a:t>
            </a:r>
            <a:endParaRPr lang="en-US" dirty="0"/>
          </a:p>
        </p:txBody>
      </p:sp>
      <p:sp>
        <p:nvSpPr>
          <p:cNvPr id="6" name="Content Placeholder 5"/>
          <p:cNvSpPr>
            <a:spLocks noGrp="1"/>
          </p:cNvSpPr>
          <p:nvPr>
            <p:ph idx="1"/>
          </p:nvPr>
        </p:nvSpPr>
        <p:spPr/>
        <p:txBody>
          <a:bodyPr/>
          <a:lstStyle/>
          <a:p>
            <a:r>
              <a:rPr lang="en-US" dirty="0" smtClean="0"/>
              <a:t>High-throughput sequence analysis with R and Bioconductor:</a:t>
            </a:r>
          </a:p>
          <a:p>
            <a:pPr lvl="1"/>
            <a:r>
              <a:rPr lang="en-US" dirty="0" smtClean="0">
                <a:hlinkClick r:id="rId2"/>
              </a:rPr>
              <a:t>http://www.bioconductor.org/help/course-materials/2013/useR2013/Bioconductor-tutorial.pdf</a:t>
            </a:r>
            <a:endParaRPr lang="en-US" dirty="0"/>
          </a:p>
          <a:p>
            <a:pPr lvl="1"/>
            <a:r>
              <a:rPr lang="en-US" dirty="0" smtClean="0">
                <a:hlinkClick r:id="rId3"/>
              </a:rPr>
              <a:t>http://bioconductor.org/packages/2.13/data/experiment/vignettes/RnaSeqTutorial/inst/doc/RnaSeqTutorial.pdf</a:t>
            </a:r>
            <a:endParaRPr lang="en-US" dirty="0" smtClean="0"/>
          </a:p>
          <a:p>
            <a:r>
              <a:rPr lang="en-US" dirty="0" smtClean="0"/>
              <a:t>Also helpful: http://</a:t>
            </a:r>
            <a:r>
              <a:rPr lang="en-US" dirty="0" err="1" smtClean="0"/>
              <a:t>www.bioconductor.org</a:t>
            </a:r>
            <a:r>
              <a:rPr lang="en-US" dirty="0" smtClean="0"/>
              <a:t>/help/course-materials/2002/Summer02Course/Labs/</a:t>
            </a:r>
            <a:r>
              <a:rPr lang="en-US" dirty="0" err="1" smtClean="0"/>
              <a:t>basics.pdf</a:t>
            </a:r>
            <a:endParaRPr lang="en-US" dirty="0" smtClean="0"/>
          </a:p>
          <a:p>
            <a:endParaRPr lang="en-US" dirty="0"/>
          </a:p>
        </p:txBody>
      </p:sp>
      <p:pic>
        <p:nvPicPr>
          <p:cNvPr id="4" name="Picture 3" descr="Screen Shot 2013-04-30 at 3.56.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59" y="4114800"/>
            <a:ext cx="7557818" cy="2667000"/>
          </a:xfrm>
          <a:prstGeom prst="rect">
            <a:avLst/>
          </a:prstGeom>
        </p:spPr>
      </p:pic>
    </p:spTree>
    <p:extLst>
      <p:ext uri="{BB962C8B-B14F-4D97-AF65-F5344CB8AC3E}">
        <p14:creationId xmlns:p14="http://schemas.microsoft.com/office/powerpoint/2010/main" val="3576539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a:t>B</a:t>
            </a:r>
            <a:r>
              <a:rPr lang="en-US" dirty="0" smtClean="0"/>
              <a:t>ioconductor</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11</a:t>
            </a:fld>
            <a:endParaRPr lang="en-US"/>
          </a:p>
        </p:txBody>
      </p:sp>
      <p:pic>
        <p:nvPicPr>
          <p:cNvPr id="8" name="Content Placeholder 7" descr="Screen Shot 2015-06-03 at 1.39.22 A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9899" y="1846263"/>
            <a:ext cx="7068652" cy="4022725"/>
          </a:xfrm>
          <a:prstGeom prst="rect">
            <a:avLst/>
          </a:prstGeom>
        </p:spPr>
      </p:pic>
    </p:spTree>
    <p:extLst>
      <p:ext uri="{BB962C8B-B14F-4D97-AF65-F5344CB8AC3E}">
        <p14:creationId xmlns:p14="http://schemas.microsoft.com/office/powerpoint/2010/main" val="19299722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968438"/>
          </a:xfrm>
        </p:spPr>
        <p:txBody>
          <a:bodyPr>
            <a:normAutofit/>
          </a:bodyPr>
          <a:lstStyle/>
          <a:p>
            <a:r>
              <a:rPr lang="en-US" sz="2400" dirty="0" smtClean="0"/>
              <a:t>http://</a:t>
            </a:r>
            <a:r>
              <a:rPr lang="en-US" sz="2400" dirty="0" err="1" smtClean="0"/>
              <a:t>www.nature.com</a:t>
            </a:r>
            <a:r>
              <a:rPr lang="en-US" sz="2400" dirty="0" smtClean="0"/>
              <a:t>/</a:t>
            </a:r>
            <a:r>
              <a:rPr lang="en-US" sz="2400" dirty="0" err="1" smtClean="0"/>
              <a:t>nprot</a:t>
            </a:r>
            <a:r>
              <a:rPr lang="en-US" sz="2400" dirty="0" smtClean="0"/>
              <a:t>/journal/v8/n9/pdf/nprot.2013.099.pdf</a:t>
            </a:r>
            <a:endParaRPr lang="en-US" sz="2400" dirty="0"/>
          </a:p>
        </p:txBody>
      </p:sp>
      <p:sp>
        <p:nvSpPr>
          <p:cNvPr id="7" name="Content Placeholder 6"/>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110</a:t>
            </a:fld>
            <a:endParaRPr lang="en-US"/>
          </a:p>
        </p:txBody>
      </p:sp>
      <p:pic>
        <p:nvPicPr>
          <p:cNvPr id="5" name="Picture 4" descr="Screen Shot 2014-11-04 at 7.00.4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19200"/>
            <a:ext cx="9144000" cy="5638800"/>
          </a:xfrm>
          <a:prstGeom prst="rect">
            <a:avLst/>
          </a:prstGeom>
        </p:spPr>
      </p:pic>
    </p:spTree>
    <p:extLst>
      <p:ext uri="{BB962C8B-B14F-4D97-AF65-F5344CB8AC3E}">
        <p14:creationId xmlns:p14="http://schemas.microsoft.com/office/powerpoint/2010/main" val="39252878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4-30 at 3.47.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70830"/>
            <a:ext cx="4837125" cy="6787170"/>
          </a:xfrm>
          <a:prstGeom prst="rect">
            <a:avLst/>
          </a:prstGeom>
        </p:spPr>
      </p:pic>
    </p:spTree>
    <p:extLst>
      <p:ext uri="{BB962C8B-B14F-4D97-AF65-F5344CB8AC3E}">
        <p14:creationId xmlns:p14="http://schemas.microsoft.com/office/powerpoint/2010/main" val="6254313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Downloads / Tutorial</a:t>
            </a:r>
            <a:endParaRPr lang="en-US" dirty="0"/>
          </a:p>
        </p:txBody>
      </p:sp>
      <p:sp>
        <p:nvSpPr>
          <p:cNvPr id="3" name="Content Placeholder 2"/>
          <p:cNvSpPr>
            <a:spLocks noGrp="1"/>
          </p:cNvSpPr>
          <p:nvPr>
            <p:ph idx="1"/>
          </p:nvPr>
        </p:nvSpPr>
        <p:spPr/>
        <p:txBody>
          <a:bodyPr/>
          <a:lstStyle/>
          <a:p>
            <a:r>
              <a:rPr lang="en-US" dirty="0" smtClean="0">
                <a:hlinkClick r:id="rId2"/>
              </a:rPr>
              <a:t>http://www.bioconductor.org/help/workflows/rnaseqGene/</a:t>
            </a:r>
            <a:endParaRPr lang="en-US" dirty="0" smtClean="0"/>
          </a:p>
          <a:p>
            <a:endParaRPr lang="en-US" dirty="0" smtClean="0"/>
          </a:p>
          <a:p>
            <a:r>
              <a:rPr lang="en-US" dirty="0" smtClean="0">
                <a:hlinkClick r:id="rId3"/>
              </a:rPr>
              <a:t>http://www.ncbi.nlm.nih.gov/geo/query/acc.cgi?acc=GSE52778</a:t>
            </a:r>
            <a:endParaRPr lang="en-US" dirty="0" smtClean="0"/>
          </a:p>
          <a:p>
            <a:endParaRPr lang="en-US" dirty="0" smtClean="0"/>
          </a:p>
          <a:p>
            <a:r>
              <a:rPr lang="en-US" dirty="0" smtClean="0">
                <a:hlinkClick r:id="rId4" action="ppaction://hlinkfile"/>
              </a:rPr>
              <a:t>ftp://ftp-trace.ncbi.nlm.nih.gov/sra/sra-instant/reads/ByStudy/sra/SRP%2FSRP033%2FSRP033351/SRR1039508/</a:t>
            </a:r>
            <a:endParaRPr lang="en-US" dirty="0" smtClean="0"/>
          </a:p>
          <a:p>
            <a:endParaRPr lang="en-US" dirty="0" smtClean="0"/>
          </a:p>
          <a:p>
            <a:r>
              <a:rPr lang="en-US" dirty="0" smtClean="0">
                <a:hlinkClick r:id="rId3"/>
              </a:rPr>
              <a:t>http://www.ncbi.nlm.nih.gov/geo/query/acc.cgi?acc=GSE52778</a:t>
            </a:r>
            <a:endParaRPr lang="en-US" dirty="0" smtClean="0"/>
          </a:p>
        </p:txBody>
      </p:sp>
      <p:sp>
        <p:nvSpPr>
          <p:cNvPr id="4" name="Slide Number Placeholder 3"/>
          <p:cNvSpPr>
            <a:spLocks noGrp="1"/>
          </p:cNvSpPr>
          <p:nvPr>
            <p:ph type="sldNum" sz="quarter" idx="12"/>
          </p:nvPr>
        </p:nvSpPr>
        <p:spPr/>
        <p:txBody>
          <a:bodyPr/>
          <a:lstStyle/>
          <a:p>
            <a:fld id="{0235576B-7F3C-4840-ADD7-A9DF1158E3A5}" type="slidenum">
              <a:rPr lang="en-US" smtClean="0"/>
              <a:pPr/>
              <a:t>112</a:t>
            </a:fld>
            <a:endParaRPr lang="en-US"/>
          </a:p>
        </p:txBody>
      </p:sp>
    </p:spTree>
    <p:extLst>
      <p:ext uri="{BB962C8B-B14F-4D97-AF65-F5344CB8AC3E}">
        <p14:creationId xmlns:p14="http://schemas.microsoft.com/office/powerpoint/2010/main" val="7321590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End</a:t>
            </a:r>
            <a:endParaRPr lang="en-US" dirty="0"/>
          </a:p>
        </p:txBody>
      </p:sp>
      <p:sp>
        <p:nvSpPr>
          <p:cNvPr id="6" name="Content Placeholder 5"/>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113</a:t>
            </a:fld>
            <a:endParaRPr lang="en-US"/>
          </a:p>
        </p:txBody>
      </p:sp>
    </p:spTree>
    <p:extLst>
      <p:ext uri="{BB962C8B-B14F-4D97-AF65-F5344CB8AC3E}">
        <p14:creationId xmlns:p14="http://schemas.microsoft.com/office/powerpoint/2010/main" val="2890209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What is R</a:t>
            </a:r>
          </a:p>
          <a:p>
            <a:r>
              <a:rPr lang="en-US" dirty="0"/>
              <a:t>What is </a:t>
            </a:r>
            <a:r>
              <a:rPr lang="en-US" dirty="0" err="1"/>
              <a:t>Bioconductor</a:t>
            </a:r>
            <a:endParaRPr lang="en-US" dirty="0"/>
          </a:p>
          <a:p>
            <a:r>
              <a:rPr lang="en-US" dirty="0">
                <a:solidFill>
                  <a:srgbClr val="FF0000"/>
                </a:solidFill>
              </a:rPr>
              <a:t>What is </a:t>
            </a:r>
            <a:r>
              <a:rPr lang="en-US" dirty="0" err="1">
                <a:solidFill>
                  <a:srgbClr val="FF0000"/>
                </a:solidFill>
              </a:rPr>
              <a:t>RNAseq</a:t>
            </a:r>
            <a:endParaRPr lang="en-US" dirty="0">
              <a:solidFill>
                <a:srgbClr val="FF0000"/>
              </a:solidFill>
            </a:endParaRPr>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12</a:t>
            </a:fld>
            <a:endParaRPr lang="en-US"/>
          </a:p>
        </p:txBody>
      </p:sp>
    </p:spTree>
    <p:extLst>
      <p:ext uri="{BB962C8B-B14F-4D97-AF65-F5344CB8AC3E}">
        <p14:creationId xmlns:p14="http://schemas.microsoft.com/office/powerpoint/2010/main" val="2232208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RNAseq</a:t>
            </a:r>
            <a:endParaRPr lang="en-US" dirty="0"/>
          </a:p>
        </p:txBody>
      </p:sp>
      <p:sp>
        <p:nvSpPr>
          <p:cNvPr id="3" name="Content Placeholder 2"/>
          <p:cNvSpPr>
            <a:spLocks noGrp="1"/>
          </p:cNvSpPr>
          <p:nvPr>
            <p:ph idx="1"/>
          </p:nvPr>
        </p:nvSpPr>
        <p:spPr/>
        <p:txBody>
          <a:bodyPr/>
          <a:lstStyle/>
          <a:p>
            <a:r>
              <a:rPr lang="en-US" b="1" dirty="0"/>
              <a:t>RNA-</a:t>
            </a:r>
            <a:r>
              <a:rPr lang="en-US" b="1" dirty="0" err="1"/>
              <a:t>seq</a:t>
            </a:r>
            <a:r>
              <a:rPr lang="en-US" b="1" dirty="0"/>
              <a:t> (RNA Sequencing), also called Whole </a:t>
            </a:r>
            <a:r>
              <a:rPr lang="en-US" b="1" dirty="0" err="1"/>
              <a:t>Transcriptome</a:t>
            </a:r>
            <a:r>
              <a:rPr lang="en-US" b="1" dirty="0"/>
              <a:t> Shotgun Sequencing (WTSS), is a technology that uses the capabilities of next-generation sequencing </a:t>
            </a:r>
            <a:r>
              <a:rPr lang="en-US" b="1" dirty="0">
                <a:solidFill>
                  <a:srgbClr val="FF0000"/>
                </a:solidFill>
              </a:rPr>
              <a:t>to reveal a snapshot of RNA presence and quantity </a:t>
            </a:r>
            <a:r>
              <a:rPr lang="en-US" b="1" dirty="0"/>
              <a:t>from a genome at a given moment in time.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13</a:t>
            </a:fld>
            <a:endParaRPr lang="en-US"/>
          </a:p>
        </p:txBody>
      </p:sp>
    </p:spTree>
    <p:extLst>
      <p:ext uri="{BB962C8B-B14F-4D97-AF65-F5344CB8AC3E}">
        <p14:creationId xmlns:p14="http://schemas.microsoft.com/office/powerpoint/2010/main" val="227289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t>
            </a:r>
            <a:r>
              <a:rPr lang="en-US" dirty="0" err="1"/>
              <a:t>RNAseq</a:t>
            </a:r>
            <a:r>
              <a:rPr lang="en-US" dirty="0"/>
              <a:t/>
            </a:r>
            <a:br>
              <a:rPr lang="en-US" dirty="0"/>
            </a:br>
            <a:r>
              <a:rPr lang="en-US" sz="2200" dirty="0"/>
              <a:t>Whole </a:t>
            </a:r>
            <a:r>
              <a:rPr lang="en-US" sz="2200" dirty="0" err="1"/>
              <a:t>Transcriptome</a:t>
            </a:r>
            <a:r>
              <a:rPr lang="en-US" sz="2200" dirty="0"/>
              <a:t> Shotgun Sequencing hints to phenotypes</a:t>
            </a:r>
          </a:p>
        </p:txBody>
      </p:sp>
      <p:sp>
        <p:nvSpPr>
          <p:cNvPr id="4" name="Slide Number Placeholder 3"/>
          <p:cNvSpPr>
            <a:spLocks noGrp="1"/>
          </p:cNvSpPr>
          <p:nvPr>
            <p:ph type="sldNum" sz="quarter" idx="12"/>
          </p:nvPr>
        </p:nvSpPr>
        <p:spPr/>
        <p:txBody>
          <a:bodyPr/>
          <a:lstStyle/>
          <a:p>
            <a:fld id="{0235576B-7F3C-4840-ADD7-A9DF1158E3A5}" type="slidenum">
              <a:rPr lang="en-US" smtClean="0"/>
              <a:pPr/>
              <a:t>14</a:t>
            </a:fld>
            <a:endParaRPr lang="en-US"/>
          </a:p>
        </p:txBody>
      </p:sp>
      <p:pic>
        <p:nvPicPr>
          <p:cNvPr id="6" name="Content Placeholder 5" descr="omics_genes-05-00536-g004-1024.p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62200" y="1772759"/>
            <a:ext cx="3867200" cy="4475641"/>
          </a:xfrm>
          <a:prstGeom prst="rect">
            <a:avLst/>
          </a:prstGeom>
        </p:spPr>
      </p:pic>
    </p:spTree>
    <p:extLst>
      <p:ext uri="{BB962C8B-B14F-4D97-AF65-F5344CB8AC3E}">
        <p14:creationId xmlns:p14="http://schemas.microsoft.com/office/powerpoint/2010/main" val="4293187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RNAseq</a:t>
            </a:r>
            <a:endParaRPr lang="en-US" dirty="0"/>
          </a:p>
        </p:txBody>
      </p:sp>
      <p:sp>
        <p:nvSpPr>
          <p:cNvPr id="3" name="Content Placeholder 2"/>
          <p:cNvSpPr>
            <a:spLocks noGrp="1"/>
          </p:cNvSpPr>
          <p:nvPr>
            <p:ph idx="1"/>
          </p:nvPr>
        </p:nvSpPr>
        <p:spPr/>
        <p:txBody>
          <a:bodyPr/>
          <a:lstStyle/>
          <a:p>
            <a:r>
              <a:rPr lang="en-US" b="1" dirty="0"/>
              <a:t>Whole Transcriptome Shotgun Sequencing hints to </a:t>
            </a:r>
            <a:r>
              <a:rPr lang="en-US" b="1" dirty="0" smtClean="0"/>
              <a:t>phenotypes  </a:t>
            </a:r>
            <a:endParaRPr lang="en-US" b="1"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15</a:t>
            </a:fld>
            <a:endParaRPr lang="en-US"/>
          </a:p>
        </p:txBody>
      </p:sp>
      <p:pic>
        <p:nvPicPr>
          <p:cNvPr id="6" name="Picture 5" descr="omics_figure_b906712b-f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59" y="2328053"/>
            <a:ext cx="7824189" cy="3781691"/>
          </a:xfrm>
          <a:prstGeom prst="rect">
            <a:avLst/>
          </a:prstGeom>
        </p:spPr>
      </p:pic>
    </p:spTree>
    <p:extLst>
      <p:ext uri="{BB962C8B-B14F-4D97-AF65-F5344CB8AC3E}">
        <p14:creationId xmlns:p14="http://schemas.microsoft.com/office/powerpoint/2010/main" val="479901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61" name="Picture 93" descr="nrg2484-f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782"/>
            <a:ext cx="8001000" cy="61880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Oval 2"/>
          <p:cNvSpPr/>
          <p:nvPr/>
        </p:nvSpPr>
        <p:spPr>
          <a:xfrm>
            <a:off x="2819400" y="1371600"/>
            <a:ext cx="1905000" cy="838200"/>
          </a:xfrm>
          <a:prstGeom prst="ellipse">
            <a:avLst/>
          </a:prstGeom>
          <a:gradFill flip="none" rotWithShape="1">
            <a:gsLst>
              <a:gs pos="0">
                <a:schemeClr val="accent1">
                  <a:tint val="98000"/>
                  <a:shade val="25000"/>
                  <a:satMod val="250000"/>
                  <a:alpha val="0"/>
                </a:schemeClr>
              </a:gs>
              <a:gs pos="68000">
                <a:schemeClr val="accent1">
                  <a:tint val="86000"/>
                  <a:satMod val="115000"/>
                  <a:alpha val="0"/>
                </a:schemeClr>
              </a:gs>
              <a:gs pos="100000">
                <a:schemeClr val="accent1">
                  <a:tint val="50000"/>
                  <a:satMod val="150000"/>
                  <a:alpha val="0"/>
                </a:schemeClr>
              </a:gs>
            </a:gsLst>
            <a:path path="circle">
              <a:fillToRect l="50000" t="130000" r="50000" b="-30000"/>
            </a:path>
            <a:tileRect/>
          </a:gradFill>
          <a:effectLst>
            <a:glow rad="228600">
              <a:schemeClr val="accent6">
                <a:satMod val="175000"/>
                <a:alpha val="40000"/>
              </a:schemeClr>
            </a:glow>
            <a:outerShdw blurRad="57150" dist="38100" dir="5400000" algn="ctr" rotWithShape="0">
              <a:schemeClr val="accent1">
                <a:shade val="9000"/>
                <a:satMod val="105000"/>
                <a:alpha val="48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493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 size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17</a:t>
            </a:fld>
            <a:endParaRPr lang="en-US"/>
          </a:p>
        </p:txBody>
      </p:sp>
      <p:pic>
        <p:nvPicPr>
          <p:cNvPr id="5" name="Picture 4" descr="fig-libprep-elemen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060" y="609600"/>
            <a:ext cx="7975600" cy="5654810"/>
          </a:xfrm>
          <a:prstGeom prst="rect">
            <a:avLst/>
          </a:prstGeom>
        </p:spPr>
      </p:pic>
    </p:spTree>
    <p:extLst>
      <p:ext uri="{BB962C8B-B14F-4D97-AF65-F5344CB8AC3E}">
        <p14:creationId xmlns:p14="http://schemas.microsoft.com/office/powerpoint/2010/main" val="3255591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Sequencing by synthesis</a:t>
            </a:r>
            <a:endParaRPr lang="en-US" dirty="0"/>
          </a:p>
        </p:txBody>
      </p:sp>
      <p:sp>
        <p:nvSpPr>
          <p:cNvPr id="3" name="Content Placeholder 2"/>
          <p:cNvSpPr>
            <a:spLocks noGrp="1"/>
          </p:cNvSpPr>
          <p:nvPr>
            <p:ph idx="1"/>
          </p:nvPr>
        </p:nvSpPr>
        <p:spPr/>
        <p:txBody>
          <a:bodyPr/>
          <a:lstStyle/>
          <a:p>
            <a:r>
              <a:rPr lang="en-US" dirty="0" smtClean="0">
                <a:hlinkClick r:id="rId2"/>
              </a:rPr>
              <a:t>Intro to Sequencing by Synthesis:</a:t>
            </a:r>
          </a:p>
          <a:p>
            <a:endParaRPr lang="en-US" dirty="0" smtClean="0">
              <a:hlinkClick r:id="rId2"/>
            </a:endParaRPr>
          </a:p>
          <a:p>
            <a:r>
              <a:rPr lang="en-US" dirty="0" smtClean="0">
                <a:hlinkClick r:id="rId2"/>
              </a:rPr>
              <a:t>https://www.youtube.com/watch?v=HMyCqWhwB8E</a:t>
            </a:r>
            <a:endParaRPr lang="en-US" dirty="0" smtClean="0"/>
          </a:p>
          <a:p>
            <a:endParaRPr lang="en-US" dirty="0" smtClean="0">
              <a:hlinkClick r:id="rId3"/>
            </a:endParaRPr>
          </a:p>
          <a:p>
            <a:r>
              <a:rPr lang="en-US" dirty="0" smtClean="0">
                <a:hlinkClick r:id="rId3"/>
              </a:rPr>
              <a:t>http://rnaseq.uoregon.edu/</a:t>
            </a:r>
            <a:endParaRPr lang="en-US" dirty="0" smtClean="0"/>
          </a:p>
          <a:p>
            <a:endParaRPr lang="en-US" dirty="0" smtClean="0"/>
          </a:p>
          <a:p>
            <a:r>
              <a:rPr lang="en-US" dirty="0" smtClean="0">
                <a:hlinkClick r:id="rId4"/>
              </a:rPr>
              <a:t>https://www.youtube.com/watch?v=womKfikWlxM</a:t>
            </a: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18</a:t>
            </a:fld>
            <a:endParaRPr lang="en-US"/>
          </a:p>
        </p:txBody>
      </p:sp>
    </p:spTree>
    <p:extLst>
      <p:ext uri="{BB962C8B-B14F-4D97-AF65-F5344CB8AC3E}">
        <p14:creationId xmlns:p14="http://schemas.microsoft.com/office/powerpoint/2010/main" val="1777016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solidFill>
                  <a:srgbClr val="FF0000"/>
                </a:solidFill>
              </a:rPr>
              <a:t>What is R</a:t>
            </a:r>
          </a:p>
          <a:p>
            <a:r>
              <a:rPr lang="en-US" dirty="0">
                <a:solidFill>
                  <a:srgbClr val="FF0000"/>
                </a:solidFill>
              </a:rPr>
              <a:t>What is </a:t>
            </a:r>
            <a:r>
              <a:rPr lang="en-US" dirty="0" err="1">
                <a:solidFill>
                  <a:srgbClr val="FF0000"/>
                </a:solidFill>
              </a:rPr>
              <a:t>Bioconductor</a:t>
            </a:r>
            <a:endParaRPr lang="en-US" dirty="0">
              <a:solidFill>
                <a:srgbClr val="FF0000"/>
              </a:solidFill>
            </a:endParaRPr>
          </a:p>
          <a:p>
            <a:r>
              <a:rPr lang="en-US" dirty="0">
                <a:solidFill>
                  <a:srgbClr val="FF0000"/>
                </a:solidFill>
              </a:rPr>
              <a:t>What is </a:t>
            </a:r>
            <a:r>
              <a:rPr lang="en-US" dirty="0" err="1">
                <a:solidFill>
                  <a:srgbClr val="FF0000"/>
                </a:solidFill>
              </a:rPr>
              <a:t>RNAseq</a:t>
            </a:r>
            <a:endParaRPr lang="en-US" dirty="0">
              <a:solidFill>
                <a:srgbClr val="FF0000"/>
              </a:solidFill>
            </a:endParaRPr>
          </a:p>
          <a:p>
            <a:endParaRPr lang="en-US" dirty="0">
              <a:solidFill>
                <a:srgbClr val="FF0000"/>
              </a:solidFill>
            </a:endParaRPr>
          </a:p>
          <a:p>
            <a:r>
              <a:rPr lang="en-US" dirty="0">
                <a:solidFill>
                  <a:srgbClr val="FF0000"/>
                </a:solidFill>
              </a:rPr>
              <a:t>Comes together in: </a:t>
            </a:r>
            <a:r>
              <a:rPr lang="en-US" altLang="zh-CN" dirty="0">
                <a:latin typeface="Times New Roman" pitchFamily="18" charset="0"/>
                <a:cs typeface="Times New Roman" pitchFamily="18" charset="0"/>
              </a:rPr>
              <a:t>RNA-</a:t>
            </a:r>
            <a:r>
              <a:rPr lang="en-US" altLang="zh-CN" dirty="0" err="1">
                <a:latin typeface="Times New Roman" pitchFamily="18" charset="0"/>
                <a:cs typeface="Times New Roman" pitchFamily="18" charset="0"/>
              </a:rPr>
              <a:t>seq</a:t>
            </a:r>
            <a:r>
              <a:rPr lang="en-US" altLang="zh-CN" dirty="0">
                <a:latin typeface="Times New Roman" pitchFamily="18" charset="0"/>
                <a:cs typeface="Times New Roman" pitchFamily="18" charset="0"/>
              </a:rPr>
              <a:t> with R-</a:t>
            </a:r>
            <a:r>
              <a:rPr lang="en-US" altLang="zh-CN" dirty="0" err="1">
                <a:latin typeface="Times New Roman" pitchFamily="18" charset="0"/>
                <a:cs typeface="Times New Roman" pitchFamily="18" charset="0"/>
              </a:rPr>
              <a:t>bioconductor</a:t>
            </a:r>
            <a:endParaRPr lang="en-US" altLang="zh-CN" dirty="0">
              <a:latin typeface="Times New Roman" pitchFamily="18" charset="0"/>
              <a:cs typeface="Times New Roman" pitchFamily="18" charset="0"/>
            </a:endParaRPr>
          </a:p>
          <a:p>
            <a:pPr marL="0" indent="0">
              <a:buNone/>
            </a:pPr>
            <a:endParaRPr lang="en-US" dirty="0">
              <a:solidFill>
                <a:srgbClr val="FF0000"/>
              </a:solidFill>
            </a:endParaRPr>
          </a:p>
          <a:p>
            <a:endParaRPr lang="en-US" dirty="0">
              <a:solidFill>
                <a:srgbClr val="FF0000"/>
              </a:solidFill>
            </a:endParaRPr>
          </a:p>
        </p:txBody>
      </p:sp>
      <p:sp>
        <p:nvSpPr>
          <p:cNvPr id="4" name="Slide Number Placeholder 3"/>
          <p:cNvSpPr>
            <a:spLocks noGrp="1"/>
          </p:cNvSpPr>
          <p:nvPr>
            <p:ph type="sldNum" sz="quarter" idx="12"/>
          </p:nvPr>
        </p:nvSpPr>
        <p:spPr/>
        <p:txBody>
          <a:bodyPr/>
          <a:lstStyle/>
          <a:p>
            <a:fld id="{0235576B-7F3C-4840-ADD7-A9DF1158E3A5}" type="slidenum">
              <a:rPr lang="en-US" smtClean="0"/>
              <a:pPr/>
              <a:t>19</a:t>
            </a:fld>
            <a:endParaRPr lang="en-US"/>
          </a:p>
        </p:txBody>
      </p:sp>
    </p:spTree>
    <p:extLst>
      <p:ext uri="{BB962C8B-B14F-4D97-AF65-F5344CB8AC3E}">
        <p14:creationId xmlns:p14="http://schemas.microsoft.com/office/powerpoint/2010/main" val="3334240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solidFill>
                  <a:srgbClr val="FF0000"/>
                </a:solidFill>
              </a:rPr>
              <a:t>What is R</a:t>
            </a:r>
          </a:p>
          <a:p>
            <a:r>
              <a:rPr lang="en-US" dirty="0"/>
              <a:t>What is </a:t>
            </a:r>
            <a:r>
              <a:rPr lang="en-US" dirty="0" err="1"/>
              <a:t>Bioconductor</a:t>
            </a:r>
            <a:endParaRPr lang="en-US" dirty="0"/>
          </a:p>
          <a:p>
            <a:r>
              <a:rPr lang="en-US" dirty="0"/>
              <a:t>What is </a:t>
            </a:r>
            <a:r>
              <a:rPr lang="en-US" dirty="0" err="1"/>
              <a:t>RNAseq</a:t>
            </a:r>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2</a:t>
            </a:fld>
            <a:endParaRPr lang="en-US"/>
          </a:p>
        </p:txBody>
      </p:sp>
    </p:spTree>
    <p:extLst>
      <p:ext uri="{BB962C8B-B14F-4D97-AF65-F5344CB8AC3E}">
        <p14:creationId xmlns:p14="http://schemas.microsoft.com/office/powerpoint/2010/main" val="3694869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a:t>
            </a:r>
            <a:r>
              <a:rPr lang="en-US" dirty="0" smtClean="0"/>
              <a:t>Kinds </a:t>
            </a:r>
            <a:r>
              <a:rPr lang="en-US" dirty="0"/>
              <a:t>of </a:t>
            </a:r>
            <a:r>
              <a:rPr lang="en-US" dirty="0" smtClean="0"/>
              <a:t>Objects </a:t>
            </a:r>
            <a:r>
              <a:rPr lang="en-US" dirty="0"/>
              <a:t>in R</a:t>
            </a:r>
          </a:p>
        </p:txBody>
      </p:sp>
      <p:sp>
        <p:nvSpPr>
          <p:cNvPr id="3" name="Content Placeholder 2"/>
          <p:cNvSpPr>
            <a:spLocks noGrp="1"/>
          </p:cNvSpPr>
          <p:nvPr>
            <p:ph idx="1"/>
          </p:nvPr>
        </p:nvSpPr>
        <p:spPr/>
        <p:txBody>
          <a:bodyPr/>
          <a:lstStyle/>
          <a:p>
            <a:r>
              <a:rPr lang="en-US" b="1" dirty="0"/>
              <a:t>Objects.</a:t>
            </a:r>
            <a:endParaRPr lang="en-US" dirty="0"/>
          </a:p>
          <a:p>
            <a:r>
              <a:rPr lang="en-US" dirty="0"/>
              <a:t>The following data objects exist in R:</a:t>
            </a:r>
          </a:p>
          <a:p>
            <a:pPr lvl="1"/>
            <a:r>
              <a:rPr lang="en-US" dirty="0"/>
              <a:t>vectors</a:t>
            </a:r>
          </a:p>
          <a:p>
            <a:pPr lvl="1"/>
            <a:r>
              <a:rPr lang="en-US" dirty="0"/>
              <a:t>lists</a:t>
            </a:r>
          </a:p>
          <a:p>
            <a:pPr lvl="1"/>
            <a:r>
              <a:rPr lang="en-US" dirty="0"/>
              <a:t>arrays</a:t>
            </a:r>
          </a:p>
          <a:p>
            <a:pPr lvl="1"/>
            <a:r>
              <a:rPr lang="en-US" dirty="0"/>
              <a:t>matrices</a:t>
            </a:r>
          </a:p>
          <a:p>
            <a:pPr lvl="1"/>
            <a:r>
              <a:rPr lang="en-US" dirty="0"/>
              <a:t>tables</a:t>
            </a:r>
          </a:p>
          <a:p>
            <a:pPr lvl="1"/>
            <a:r>
              <a:rPr lang="en-US" dirty="0"/>
              <a:t>data frames</a:t>
            </a:r>
          </a:p>
          <a:p>
            <a:r>
              <a:rPr lang="en-US" dirty="0"/>
              <a:t>Some of these are more important than others. And there are more.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20</a:t>
            </a:fld>
            <a:endParaRPr lang="en-US"/>
          </a:p>
        </p:txBody>
      </p:sp>
    </p:spTree>
    <p:extLst>
      <p:ext uri="{BB962C8B-B14F-4D97-AF65-F5344CB8AC3E}">
        <p14:creationId xmlns:p14="http://schemas.microsoft.com/office/powerpoint/2010/main" val="1040547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058C029-90EB-D949-8BFA-B8EA790B5DAE}" type="slidenum">
              <a:rPr lang="en-US" smtClean="0"/>
              <a:t>21</a:t>
            </a:fld>
            <a:endParaRPr lang="en-US"/>
          </a:p>
        </p:txBody>
      </p:sp>
      <p:pic>
        <p:nvPicPr>
          <p:cNvPr id="5" name="Picture 4" descr="Screen Shot 2015-06-02 at 10.36.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005" y="2209800"/>
            <a:ext cx="7831358" cy="3048000"/>
          </a:xfrm>
          <a:prstGeom prst="rect">
            <a:avLst/>
          </a:prstGeom>
        </p:spPr>
      </p:pic>
    </p:spTree>
    <p:extLst>
      <p:ext uri="{BB962C8B-B14F-4D97-AF65-F5344CB8AC3E}">
        <p14:creationId xmlns:p14="http://schemas.microsoft.com/office/powerpoint/2010/main" val="1847929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058C029-90EB-D949-8BFA-B8EA790B5DAE}" type="slidenum">
              <a:rPr lang="en-US" smtClean="0"/>
              <a:t>22</a:t>
            </a:fld>
            <a:endParaRPr lang="en-US"/>
          </a:p>
        </p:txBody>
      </p:sp>
      <p:pic>
        <p:nvPicPr>
          <p:cNvPr id="5" name="Picture 4" descr="Screen Shot 2015-06-02 at 10.53.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001000" cy="6858000"/>
          </a:xfrm>
          <a:prstGeom prst="rect">
            <a:avLst/>
          </a:prstGeom>
        </p:spPr>
      </p:pic>
    </p:spTree>
    <p:extLst>
      <p:ext uri="{BB962C8B-B14F-4D97-AF65-F5344CB8AC3E}">
        <p14:creationId xmlns:p14="http://schemas.microsoft.com/office/powerpoint/2010/main" val="1655127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data frame is used for storing data tables. It is a list of vectors of equal length. </a:t>
            </a:r>
            <a:endParaRPr lang="en-US" dirty="0"/>
          </a:p>
        </p:txBody>
      </p:sp>
      <p:sp>
        <p:nvSpPr>
          <p:cNvPr id="3" name="Content Placeholder 2"/>
          <p:cNvSpPr>
            <a:spLocks noGrp="1"/>
          </p:cNvSpPr>
          <p:nvPr>
            <p:ph idx="1"/>
          </p:nvPr>
        </p:nvSpPr>
        <p:spPr/>
        <p:txBody>
          <a:bodyPr/>
          <a:lstStyle/>
          <a:p>
            <a:r>
              <a:rPr lang="en-US" smtClean="0"/>
              <a:t>A data frame is a table, or two-dimensional array-like structure, in which each column contains measurements on one variable, and each row contains one case. As we shall see, a "case" is not necessarily the same as an experimental subject or unit, although they are often the same.</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23</a:t>
            </a:fld>
            <a:endParaRPr lang="en-US"/>
          </a:p>
        </p:txBody>
      </p:sp>
      <p:pic>
        <p:nvPicPr>
          <p:cNvPr id="5" name="Picture 4" descr="Screen Shot 2015-06-03 at 12.55.5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118" y="3522840"/>
            <a:ext cx="4145481" cy="2641600"/>
          </a:xfrm>
          <a:prstGeom prst="rect">
            <a:avLst/>
          </a:prstGeom>
        </p:spPr>
      </p:pic>
    </p:spTree>
    <p:extLst>
      <p:ext uri="{BB962C8B-B14F-4D97-AF65-F5344CB8AC3E}">
        <p14:creationId xmlns:p14="http://schemas.microsoft.com/office/powerpoint/2010/main" val="165755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6934200" cy="838200"/>
          </a:xfrm>
        </p:spPr>
        <p:txBody>
          <a:bodyPr>
            <a:noAutofit/>
          </a:bodyPr>
          <a:lstStyle/>
          <a:p>
            <a:r>
              <a:rPr lang="en-US" sz="2000" dirty="0"/>
              <a:t>Combine list of data frames into single data frame, add column with list index: list of vectors of equal length.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24</a:t>
            </a:fld>
            <a:endParaRPr lang="en-US"/>
          </a:p>
        </p:txBody>
      </p:sp>
      <p:pic>
        <p:nvPicPr>
          <p:cNvPr id="6" name="Picture 5" descr="Screen Shot 2015-06-03 at 12.58.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414711"/>
            <a:ext cx="7983794" cy="5410200"/>
          </a:xfrm>
          <a:prstGeom prst="rect">
            <a:avLst/>
          </a:prstGeom>
        </p:spPr>
      </p:pic>
    </p:spTree>
    <p:extLst>
      <p:ext uri="{BB962C8B-B14F-4D97-AF65-F5344CB8AC3E}">
        <p14:creationId xmlns:p14="http://schemas.microsoft.com/office/powerpoint/2010/main" val="1228686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Methods: Software Carpentry:</a:t>
            </a:r>
            <a:br>
              <a:rPr lang="en-US" dirty="0" smtClean="0"/>
            </a:br>
            <a:r>
              <a:rPr lang="en-US" sz="2700" dirty="0" smtClean="0"/>
              <a:t>http://</a:t>
            </a:r>
            <a:r>
              <a:rPr lang="en-US" sz="2700" dirty="0" err="1" smtClean="0"/>
              <a:t>swcarpentry.github.io</a:t>
            </a:r>
            <a:r>
              <a:rPr lang="en-US" sz="2700" dirty="0" smtClean="0"/>
              <a:t>/r-novice-inflammation/01-starting-with-data.html</a:t>
            </a:r>
            <a:endParaRPr lang="en-US" sz="2700"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25</a:t>
            </a:fld>
            <a:endParaRPr lang="en-US"/>
          </a:p>
        </p:txBody>
      </p:sp>
      <p:pic>
        <p:nvPicPr>
          <p:cNvPr id="8" name="Content Placeholder 7" descr="Screen Shot 2015-06-23 at 12.32.32 P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3036" y="1825481"/>
            <a:ext cx="7403648" cy="4978648"/>
          </a:xfrm>
          <a:prstGeom prst="rect">
            <a:avLst/>
          </a:prstGeom>
        </p:spPr>
      </p:pic>
    </p:spTree>
    <p:extLst>
      <p:ext uri="{BB962C8B-B14F-4D97-AF65-F5344CB8AC3E}">
        <p14:creationId xmlns:p14="http://schemas.microsoft.com/office/powerpoint/2010/main" val="1034863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a:t>
            </a:r>
            <a:r>
              <a:rPr lang="en-US" dirty="0" smtClean="0"/>
              <a:t>Working </a:t>
            </a:r>
            <a:r>
              <a:rPr lang="en-US" dirty="0"/>
              <a:t>D</a:t>
            </a:r>
            <a:r>
              <a:rPr lang="en-US" dirty="0" smtClean="0"/>
              <a:t>irectory </a:t>
            </a:r>
            <a:r>
              <a:rPr lang="en-US" dirty="0" err="1"/>
              <a:t>cwd</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26</a:t>
            </a:fld>
            <a:endParaRPr lang="en-US"/>
          </a:p>
        </p:txBody>
      </p:sp>
      <p:pic>
        <p:nvPicPr>
          <p:cNvPr id="5" name="Picture 4" descr="Screen Shot 2015-06-22 at 11.55.14 AM(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363" y="2819400"/>
            <a:ext cx="7493000" cy="1916313"/>
          </a:xfrm>
          <a:prstGeom prst="rect">
            <a:avLst/>
          </a:prstGeom>
        </p:spPr>
      </p:pic>
    </p:spTree>
    <p:extLst>
      <p:ext uri="{BB962C8B-B14F-4D97-AF65-F5344CB8AC3E}">
        <p14:creationId xmlns:p14="http://schemas.microsoft.com/office/powerpoint/2010/main" val="3279444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What is R</a:t>
            </a:r>
          </a:p>
          <a:p>
            <a:r>
              <a:rPr lang="en-US" dirty="0"/>
              <a:t>What is </a:t>
            </a:r>
            <a:r>
              <a:rPr lang="en-US" dirty="0" err="1"/>
              <a:t>Bioconductor</a:t>
            </a:r>
            <a:endParaRPr lang="en-US" dirty="0"/>
          </a:p>
          <a:p>
            <a:r>
              <a:rPr lang="en-US" dirty="0">
                <a:solidFill>
                  <a:srgbClr val="FF0000"/>
                </a:solidFill>
              </a:rPr>
              <a:t>What is </a:t>
            </a:r>
            <a:r>
              <a:rPr lang="en-US" dirty="0" err="1">
                <a:solidFill>
                  <a:srgbClr val="FF0000"/>
                </a:solidFill>
              </a:rPr>
              <a:t>RNAseq</a:t>
            </a:r>
            <a:endParaRPr lang="en-US" dirty="0">
              <a:solidFill>
                <a:srgbClr val="FF0000"/>
              </a:solidFill>
            </a:endParaRPr>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27</a:t>
            </a:fld>
            <a:endParaRPr lang="en-US"/>
          </a:p>
        </p:txBody>
      </p:sp>
    </p:spTree>
    <p:extLst>
      <p:ext uri="{BB962C8B-B14F-4D97-AF65-F5344CB8AC3E}">
        <p14:creationId xmlns:p14="http://schemas.microsoft.com/office/powerpoint/2010/main" val="3720779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61" name="Picture 93" descr="nrg2484-f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76200"/>
            <a:ext cx="8001000" cy="61880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Oval 2"/>
          <p:cNvSpPr/>
          <p:nvPr/>
        </p:nvSpPr>
        <p:spPr>
          <a:xfrm>
            <a:off x="3338945" y="1295400"/>
            <a:ext cx="1905000" cy="838200"/>
          </a:xfrm>
          <a:prstGeom prst="ellipse">
            <a:avLst/>
          </a:prstGeom>
          <a:gradFill flip="none" rotWithShape="1">
            <a:gsLst>
              <a:gs pos="0">
                <a:schemeClr val="accent1">
                  <a:tint val="98000"/>
                  <a:shade val="25000"/>
                  <a:satMod val="250000"/>
                  <a:alpha val="0"/>
                </a:schemeClr>
              </a:gs>
              <a:gs pos="68000">
                <a:schemeClr val="accent1">
                  <a:tint val="86000"/>
                  <a:satMod val="115000"/>
                  <a:alpha val="0"/>
                </a:schemeClr>
              </a:gs>
              <a:gs pos="100000">
                <a:schemeClr val="accent1">
                  <a:tint val="50000"/>
                  <a:satMod val="150000"/>
                  <a:alpha val="0"/>
                </a:schemeClr>
              </a:gs>
            </a:gsLst>
            <a:path path="circle">
              <a:fillToRect l="50000" t="130000" r="50000" b="-30000"/>
            </a:path>
            <a:tileRect/>
          </a:gradFill>
          <a:effectLst>
            <a:glow rad="228600">
              <a:schemeClr val="accent6">
                <a:satMod val="175000"/>
                <a:alpha val="40000"/>
              </a:schemeClr>
            </a:glow>
            <a:outerShdw blurRad="57150" dist="38100" dir="5400000" algn="ctr" rotWithShape="0">
              <a:schemeClr val="accent1">
                <a:shade val="9000"/>
                <a:satMod val="105000"/>
                <a:alpha val="48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006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Sequencing by synthesis</a:t>
            </a:r>
            <a:endParaRPr lang="en-US" dirty="0"/>
          </a:p>
        </p:txBody>
      </p:sp>
      <p:sp>
        <p:nvSpPr>
          <p:cNvPr id="3" name="Content Placeholder 2"/>
          <p:cNvSpPr>
            <a:spLocks noGrp="1"/>
          </p:cNvSpPr>
          <p:nvPr>
            <p:ph idx="1"/>
          </p:nvPr>
        </p:nvSpPr>
        <p:spPr/>
        <p:txBody>
          <a:bodyPr/>
          <a:lstStyle/>
          <a:p>
            <a:endParaRPr lang="en-US" dirty="0" smtClean="0">
              <a:hlinkClick r:id="rId2"/>
            </a:endParaRPr>
          </a:p>
          <a:p>
            <a:r>
              <a:rPr lang="en-US" dirty="0" smtClean="0">
                <a:hlinkClick r:id="rId2"/>
              </a:rPr>
              <a:t>Intro to Sequencing by Synthesis:</a:t>
            </a:r>
          </a:p>
          <a:p>
            <a:endParaRPr lang="en-US" dirty="0" smtClean="0">
              <a:hlinkClick r:id="rId2"/>
            </a:endParaRPr>
          </a:p>
          <a:p>
            <a:r>
              <a:rPr lang="en-US" dirty="0" smtClean="0">
                <a:hlinkClick r:id="rId2"/>
              </a:rPr>
              <a:t>https://www.youtube.com/watch?v=HMyCqWhwB8E</a:t>
            </a:r>
            <a:endParaRPr lang="en-US" dirty="0" smtClean="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29</a:t>
            </a:fld>
            <a:endParaRPr lang="en-US"/>
          </a:p>
        </p:txBody>
      </p:sp>
    </p:spTree>
    <p:extLst>
      <p:ext uri="{BB962C8B-B14F-4D97-AF65-F5344CB8AC3E}">
        <p14:creationId xmlns:p14="http://schemas.microsoft.com/office/powerpoint/2010/main" val="1337111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3" name="Content Placeholder 2"/>
          <p:cNvSpPr>
            <a:spLocks noGrp="1"/>
          </p:cNvSpPr>
          <p:nvPr>
            <p:ph idx="1"/>
          </p:nvPr>
        </p:nvSpPr>
        <p:spPr/>
        <p:txBody>
          <a:bodyPr>
            <a:normAutofit/>
          </a:bodyPr>
          <a:lstStyle/>
          <a:p>
            <a:r>
              <a:rPr lang="en-US" dirty="0">
                <a:solidFill>
                  <a:srgbClr val="FF0000"/>
                </a:solidFill>
              </a:rPr>
              <a:t>R is a programming language and software environment for statistical computing and graphics. </a:t>
            </a:r>
            <a:r>
              <a:rPr lang="en-US" dirty="0"/>
              <a:t>The R language is widely used among statisticians and data miners for developing statistical software[2][3] and data analysis.</a:t>
            </a:r>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3</a:t>
            </a:fld>
            <a:endParaRPr lang="en-US"/>
          </a:p>
        </p:txBody>
      </p:sp>
    </p:spTree>
    <p:extLst>
      <p:ext uri="{BB962C8B-B14F-4D97-AF65-F5344CB8AC3E}">
        <p14:creationId xmlns:p14="http://schemas.microsoft.com/office/powerpoint/2010/main" val="2700098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FASTQ read with 50nt in Illumina format (ASCII_BASE=33).</a:t>
            </a:r>
            <a:br>
              <a:rPr lang="en-US" dirty="0" smtClean="0"/>
            </a:br>
            <a:r>
              <a:rPr lang="en-US" sz="2700" dirty="0" smtClean="0"/>
              <a:t>There are always four lines per read. </a:t>
            </a:r>
            <a:endParaRPr lang="en-US" sz="2700"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30</a:t>
            </a:fld>
            <a:endParaRPr lang="en-US"/>
          </a:p>
        </p:txBody>
      </p:sp>
      <p:pic>
        <p:nvPicPr>
          <p:cNvPr id="8" name="Content Placeholder 7" descr="Screen Shot 2015-06-23 at 4.28.05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01725" y="1895475"/>
            <a:ext cx="6985000" cy="3924300"/>
          </a:xfrm>
          <a:prstGeom prst="rect">
            <a:avLst/>
          </a:prstGeom>
        </p:spPr>
      </p:pic>
    </p:spTree>
    <p:extLst>
      <p:ext uri="{BB962C8B-B14F-4D97-AF65-F5344CB8AC3E}">
        <p14:creationId xmlns:p14="http://schemas.microsoft.com/office/powerpoint/2010/main" val="1334788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Information in ID line</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31</a:t>
            </a:fld>
            <a:endParaRPr lang="en-US"/>
          </a:p>
        </p:txBody>
      </p:sp>
      <p:pic>
        <p:nvPicPr>
          <p:cNvPr id="8" name="Content Placeholder 7" descr="Screen Shot 2015-12-04 at 11.30.00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12528" y="1846263"/>
            <a:ext cx="6563393" cy="4022725"/>
          </a:xfrm>
          <a:prstGeom prst="rect">
            <a:avLst/>
          </a:prstGeom>
        </p:spPr>
      </p:pic>
    </p:spTree>
    <p:extLst>
      <p:ext uri="{BB962C8B-B14F-4D97-AF65-F5344CB8AC3E}">
        <p14:creationId xmlns:p14="http://schemas.microsoft.com/office/powerpoint/2010/main" val="1026044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in Quality </a:t>
            </a:r>
            <a:r>
              <a:rPr lang="en-US" dirty="0"/>
              <a:t>L</a:t>
            </a:r>
            <a:r>
              <a:rPr lang="en-US" dirty="0" smtClean="0"/>
              <a:t>ine</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32</a:t>
            </a:fld>
            <a:endParaRPr lang="en-US"/>
          </a:p>
        </p:txBody>
      </p:sp>
      <p:pic>
        <p:nvPicPr>
          <p:cNvPr id="8" name="Content Placeholder 7" descr="Screen Shot 2015-12-04 at 11.33.19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846263"/>
            <a:ext cx="7006875" cy="4783137"/>
          </a:xfrm>
          <a:prstGeom prst="rect">
            <a:avLst/>
          </a:prstGeom>
        </p:spPr>
      </p:pic>
    </p:spTree>
    <p:extLst>
      <p:ext uri="{BB962C8B-B14F-4D97-AF65-F5344CB8AC3E}">
        <p14:creationId xmlns:p14="http://schemas.microsoft.com/office/powerpoint/2010/main" val="358074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33</a:t>
            </a:fld>
            <a:endParaRPr lang="en-US"/>
          </a:p>
        </p:txBody>
      </p:sp>
      <p:pic>
        <p:nvPicPr>
          <p:cNvPr id="5" name="Picture 4" descr="Screen Shot 2015-06-23 at 4.16.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7" y="0"/>
            <a:ext cx="9157607" cy="6858000"/>
          </a:xfrm>
          <a:prstGeom prst="rect">
            <a:avLst/>
          </a:prstGeom>
        </p:spPr>
      </p:pic>
    </p:spTree>
    <p:extLst>
      <p:ext uri="{BB962C8B-B14F-4D97-AF65-F5344CB8AC3E}">
        <p14:creationId xmlns:p14="http://schemas.microsoft.com/office/powerpoint/2010/main" val="3804066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Paired end: read 1 in one fastq file</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34</a:t>
            </a:fld>
            <a:endParaRPr lang="en-US"/>
          </a:p>
        </p:txBody>
      </p:sp>
      <p:pic>
        <p:nvPicPr>
          <p:cNvPr id="8" name="Content Placeholder 7" descr="Screen Shot 2015-06-23 at 4.20.02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7228" y="2162174"/>
            <a:ext cx="6631647" cy="3857625"/>
          </a:xfrm>
          <a:prstGeom prst="rect">
            <a:avLst/>
          </a:prstGeom>
        </p:spPr>
      </p:pic>
    </p:spTree>
    <p:extLst>
      <p:ext uri="{BB962C8B-B14F-4D97-AF65-F5344CB8AC3E}">
        <p14:creationId xmlns:p14="http://schemas.microsoft.com/office/powerpoint/2010/main" val="355437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Paired end: read 2 in another </a:t>
            </a:r>
            <a:r>
              <a:rPr lang="en-US" dirty="0" err="1"/>
              <a:t>fastq</a:t>
            </a:r>
            <a:r>
              <a:rPr lang="en-US" dirty="0"/>
              <a:t> file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35</a:t>
            </a:fld>
            <a:endParaRPr lang="en-US"/>
          </a:p>
        </p:txBody>
      </p:sp>
      <p:pic>
        <p:nvPicPr>
          <p:cNvPr id="3" name="Picture 2" descr="Screen Shot 2015-06-23 at 4.21.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 y="2041173"/>
            <a:ext cx="7494256" cy="4114800"/>
          </a:xfrm>
          <a:prstGeom prst="rect">
            <a:avLst/>
          </a:prstGeom>
        </p:spPr>
      </p:pic>
    </p:spTree>
    <p:extLst>
      <p:ext uri="{BB962C8B-B14F-4D97-AF65-F5344CB8AC3E}">
        <p14:creationId xmlns:p14="http://schemas.microsoft.com/office/powerpoint/2010/main" val="998160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36</a:t>
            </a:fld>
            <a:endParaRPr lang="en-US"/>
          </a:p>
        </p:txBody>
      </p:sp>
      <p:pic>
        <p:nvPicPr>
          <p:cNvPr id="6" name="Picture 5" descr="nextgeneration-sequencing-variation-discovery-17-63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5" y="0"/>
            <a:ext cx="9134455" cy="6858000"/>
          </a:xfrm>
          <a:prstGeom prst="rect">
            <a:avLst/>
          </a:prstGeom>
        </p:spPr>
      </p:pic>
    </p:spTree>
    <p:extLst>
      <p:ext uri="{BB962C8B-B14F-4D97-AF65-F5344CB8AC3E}">
        <p14:creationId xmlns:p14="http://schemas.microsoft.com/office/powerpoint/2010/main" val="3724578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Ascii</a:t>
            </a:r>
            <a:r>
              <a:rPr lang="en-US" dirty="0"/>
              <a:t> off-sets</a:t>
            </a:r>
          </a:p>
        </p:txBody>
      </p:sp>
      <p:sp>
        <p:nvSpPr>
          <p:cNvPr id="4" name="Slide Number Placeholder 3"/>
          <p:cNvSpPr>
            <a:spLocks noGrp="1"/>
          </p:cNvSpPr>
          <p:nvPr>
            <p:ph type="sldNum" sz="quarter" idx="12"/>
          </p:nvPr>
        </p:nvSpPr>
        <p:spPr/>
        <p:txBody>
          <a:bodyPr/>
          <a:lstStyle/>
          <a:p>
            <a:fld id="{0235576B-7F3C-4840-ADD7-A9DF1158E3A5}" type="slidenum">
              <a:rPr lang="en-US" smtClean="0"/>
              <a:pPr/>
              <a:t>37</a:t>
            </a:fld>
            <a:endParaRPr lang="en-US"/>
          </a:p>
        </p:txBody>
      </p:sp>
      <p:pic>
        <p:nvPicPr>
          <p:cNvPr id="5" name="Picture 4" descr="Screen Shot 2015-12-04 at 11.27.0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68" y="1103038"/>
            <a:ext cx="9067800" cy="5727700"/>
          </a:xfrm>
          <a:prstGeom prst="rect">
            <a:avLst/>
          </a:prstGeom>
        </p:spPr>
      </p:pic>
    </p:spTree>
    <p:extLst>
      <p:ext uri="{BB962C8B-B14F-4D97-AF65-F5344CB8AC3E}">
        <p14:creationId xmlns:p14="http://schemas.microsoft.com/office/powerpoint/2010/main" val="9863063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dirty="0" smtClean="0"/>
              <a:t>Numerous Possible Analysis Strategies</a:t>
            </a:r>
            <a:endParaRPr lang="en-US" dirty="0"/>
          </a:p>
        </p:txBody>
      </p:sp>
      <p:sp>
        <p:nvSpPr>
          <p:cNvPr id="25602" name="Content Placeholder 2"/>
          <p:cNvSpPr>
            <a:spLocks noGrp="1"/>
          </p:cNvSpPr>
          <p:nvPr>
            <p:ph idx="1"/>
          </p:nvPr>
        </p:nvSpPr>
        <p:spPr/>
        <p:txBody>
          <a:bodyPr/>
          <a:lstStyle/>
          <a:p>
            <a:r>
              <a:rPr lang="en-US" smtClean="0"/>
              <a:t>There is no one </a:t>
            </a:r>
            <a:r>
              <a:rPr lang="ja-JP" altLang="en-US" smtClean="0"/>
              <a:t>‘</a:t>
            </a:r>
            <a:r>
              <a:rPr lang="en-US" altLang="ja-JP" smtClean="0"/>
              <a:t>correct</a:t>
            </a:r>
            <a:r>
              <a:rPr lang="ja-JP" altLang="en-US" smtClean="0"/>
              <a:t>’</a:t>
            </a:r>
            <a:r>
              <a:rPr lang="en-US" altLang="ja-JP" smtClean="0"/>
              <a:t> way to analyze RNA-seq data </a:t>
            </a:r>
          </a:p>
          <a:p>
            <a:r>
              <a:rPr lang="en-US" smtClean="0"/>
              <a:t>Two major branches</a:t>
            </a:r>
          </a:p>
          <a:p>
            <a:pPr lvl="1"/>
            <a:r>
              <a:rPr lang="en-US" smtClean="0"/>
              <a:t>Direct alignment of reads (spliced or unspliced) to genome or transcriptome</a:t>
            </a:r>
          </a:p>
          <a:p>
            <a:pPr lvl="1"/>
            <a:r>
              <a:rPr lang="en-US" smtClean="0"/>
              <a:t>Assembly of reads followed by alignment*</a:t>
            </a:r>
          </a:p>
          <a:p>
            <a:endParaRPr lang="en-US" dirty="0"/>
          </a:p>
        </p:txBody>
      </p:sp>
      <p:pic>
        <p:nvPicPr>
          <p:cNvPr id="25603" name="Picture 3" descr="zody.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1375" y="1828800"/>
            <a:ext cx="4492625" cy="360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4" name="TextBox 4"/>
          <p:cNvSpPr txBox="1">
            <a:spLocks noChangeArrowheads="1"/>
          </p:cNvSpPr>
          <p:nvPr/>
        </p:nvSpPr>
        <p:spPr bwMode="auto">
          <a:xfrm>
            <a:off x="822959" y="5794375"/>
            <a:ext cx="7974013"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t>*Assembly is the only option when working with a creature with no genome sequence, </a:t>
            </a:r>
          </a:p>
          <a:p>
            <a:pPr eaLnBrk="1" hangingPunct="1"/>
            <a:r>
              <a:rPr lang="en-US" sz="1600" dirty="0"/>
              <a:t>alignment of </a:t>
            </a:r>
            <a:r>
              <a:rPr lang="en-US" sz="1600" dirty="0" err="1"/>
              <a:t>contigs</a:t>
            </a:r>
            <a:r>
              <a:rPr lang="en-US" sz="1600" dirty="0"/>
              <a:t> may be to ESTs, </a:t>
            </a:r>
            <a:r>
              <a:rPr lang="en-US" sz="1600" dirty="0" err="1"/>
              <a:t>cDNAs</a:t>
            </a:r>
            <a:r>
              <a:rPr lang="en-US" sz="1600" dirty="0"/>
              <a:t> </a:t>
            </a:r>
            <a:r>
              <a:rPr lang="en-US" sz="1600" dirty="0" err="1"/>
              <a:t>etc</a:t>
            </a:r>
            <a:r>
              <a:rPr lang="en-US" sz="1600" dirty="0"/>
              <a:t> </a:t>
            </a:r>
          </a:p>
        </p:txBody>
      </p:sp>
      <p:sp>
        <p:nvSpPr>
          <p:cNvPr id="25605" name="TextBox 5"/>
          <p:cNvSpPr txBox="1">
            <a:spLocks noChangeArrowheads="1"/>
          </p:cNvSpPr>
          <p:nvPr/>
        </p:nvSpPr>
        <p:spPr bwMode="auto">
          <a:xfrm>
            <a:off x="5257800" y="3048000"/>
            <a:ext cx="928688"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800"/>
              <a:t>or transcriptome</a:t>
            </a:r>
          </a:p>
        </p:txBody>
      </p:sp>
      <p:sp>
        <p:nvSpPr>
          <p:cNvPr id="25606" name="TextBox 6"/>
          <p:cNvSpPr txBox="1">
            <a:spLocks noChangeArrowheads="1"/>
          </p:cNvSpPr>
          <p:nvPr/>
        </p:nvSpPr>
        <p:spPr bwMode="auto">
          <a:xfrm>
            <a:off x="5257800" y="5486400"/>
            <a:ext cx="27098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i="1"/>
              <a:t>Image from Haas &amp; Zody, 2010</a:t>
            </a:r>
          </a:p>
        </p:txBody>
      </p:sp>
      <p:sp>
        <p:nvSpPr>
          <p:cNvPr id="2" name="TextBox 1"/>
          <p:cNvSpPr txBox="1"/>
          <p:nvPr/>
        </p:nvSpPr>
        <p:spPr>
          <a:xfrm>
            <a:off x="6705600" y="2209800"/>
            <a:ext cx="954145" cy="369332"/>
          </a:xfrm>
          <a:prstGeom prst="rect">
            <a:avLst/>
          </a:prstGeom>
          <a:noFill/>
        </p:spPr>
        <p:txBody>
          <a:bodyPr wrap="none" rtlCol="0">
            <a:spAutoFit/>
          </a:bodyPr>
          <a:lstStyle/>
          <a:p>
            <a:r>
              <a:rPr lang="en-US" b="1" dirty="0">
                <a:solidFill>
                  <a:srgbClr val="FF0000"/>
                </a:solidFill>
              </a:rPr>
              <a:t>FASTQ</a:t>
            </a:r>
          </a:p>
        </p:txBody>
      </p:sp>
      <p:sp>
        <p:nvSpPr>
          <p:cNvPr id="9" name="TextBox 8"/>
          <p:cNvSpPr txBox="1"/>
          <p:nvPr/>
        </p:nvSpPr>
        <p:spPr>
          <a:xfrm>
            <a:off x="5486400" y="3505200"/>
            <a:ext cx="1287432" cy="369332"/>
          </a:xfrm>
          <a:prstGeom prst="rect">
            <a:avLst/>
          </a:prstGeom>
          <a:noFill/>
        </p:spPr>
        <p:txBody>
          <a:bodyPr wrap="none" rtlCol="0">
            <a:spAutoFit/>
          </a:bodyPr>
          <a:lstStyle/>
          <a:p>
            <a:r>
              <a:rPr lang="en-US" b="1" dirty="0">
                <a:solidFill>
                  <a:srgbClr val="FF0000"/>
                </a:solidFill>
              </a:rPr>
              <a:t>SAM/BAM</a:t>
            </a:r>
          </a:p>
        </p:txBody>
      </p:sp>
    </p:spTree>
    <p:extLst>
      <p:ext uri="{BB962C8B-B14F-4D97-AF65-F5344CB8AC3E}">
        <p14:creationId xmlns:p14="http://schemas.microsoft.com/office/powerpoint/2010/main" val="288443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an </a:t>
            </a:r>
            <a:r>
              <a:rPr lang="en-US" dirty="0" smtClean="0"/>
              <a:t>Annotation </a:t>
            </a:r>
            <a:r>
              <a:rPr lang="en-US" dirty="0"/>
              <a:t>F</a:t>
            </a:r>
            <a:r>
              <a:rPr lang="en-US" dirty="0" smtClean="0"/>
              <a:t>ile </a:t>
            </a:r>
            <a:r>
              <a:rPr lang="en-US" dirty="0"/>
              <a:t>in GFF (General Feature Format) ?</a:t>
            </a:r>
          </a:p>
        </p:txBody>
      </p:sp>
      <p:sp>
        <p:nvSpPr>
          <p:cNvPr id="3" name="Content Placeholder 2"/>
          <p:cNvSpPr>
            <a:spLocks noGrp="1"/>
          </p:cNvSpPr>
          <p:nvPr>
            <p:ph idx="1"/>
          </p:nvPr>
        </p:nvSpPr>
        <p:spPr/>
        <p:txBody>
          <a:bodyPr>
            <a:normAutofit fontScale="85000" lnSpcReduction="20000"/>
          </a:bodyPr>
          <a:lstStyle/>
          <a:p>
            <a:r>
              <a:rPr lang="en-US" dirty="0"/>
              <a:t>The evolution was something like this:</a:t>
            </a:r>
          </a:p>
          <a:p>
            <a:endParaRPr lang="en-US" dirty="0"/>
          </a:p>
          <a:p>
            <a:r>
              <a:rPr lang="en-US" dirty="0"/>
              <a:t>GFF 2 -&gt; GTF -&gt; GFF 3</a:t>
            </a:r>
          </a:p>
          <a:p>
            <a:pPr marL="0" indent="0">
              <a:buNone/>
            </a:pPr>
            <a:r>
              <a:rPr lang="en-US" dirty="0"/>
              <a:t>	conversions: http://</a:t>
            </a:r>
            <a:r>
              <a:rPr lang="en-US" dirty="0" err="1"/>
              <a:t>song.cvs.sourceforge.net</a:t>
            </a:r>
            <a:r>
              <a:rPr lang="en-US" dirty="0"/>
              <a:t>/song/software/scripts/gtf2gff3/</a:t>
            </a:r>
          </a:p>
          <a:p>
            <a:endParaRPr lang="en-US" dirty="0"/>
          </a:p>
          <a:p>
            <a:r>
              <a:rPr lang="en-US" dirty="0"/>
              <a:t>GFF/GTF File Format - Definition and supported options</a:t>
            </a:r>
          </a:p>
          <a:p>
            <a:endParaRPr lang="en-US" dirty="0"/>
          </a:p>
          <a:p>
            <a:r>
              <a:rPr lang="en-US" dirty="0"/>
              <a:t>The GFF (General Feature Format) format consists of one line per feature, each containing 9 columns of data, plus optional track definition lines. The following documentation is based on the Version 2 specifications:</a:t>
            </a:r>
          </a:p>
          <a:p>
            <a:r>
              <a:rPr lang="en-US" dirty="0"/>
              <a:t>http://</a:t>
            </a:r>
            <a:r>
              <a:rPr lang="en-US" dirty="0" err="1"/>
              <a:t>useast.ensembl.org</a:t>
            </a:r>
            <a:r>
              <a:rPr lang="en-US" dirty="0"/>
              <a:t>/info/website/upload/</a:t>
            </a:r>
            <a:r>
              <a:rPr lang="en-US" dirty="0" err="1"/>
              <a:t>gff.html?redirect</a:t>
            </a:r>
            <a:r>
              <a:rPr lang="en-US" dirty="0"/>
              <a:t>=no</a:t>
            </a:r>
          </a:p>
          <a:p>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39</a:t>
            </a:fld>
            <a:endParaRPr lang="en-US"/>
          </a:p>
        </p:txBody>
      </p:sp>
    </p:spTree>
    <p:extLst>
      <p:ext uri="{BB962C8B-B14F-4D97-AF65-F5344CB8AC3E}">
        <p14:creationId xmlns:p14="http://schemas.microsoft.com/office/powerpoint/2010/main" val="1385950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solidFill>
                  <a:srgbClr val="FF0000"/>
                </a:solidFill>
              </a:rPr>
              <a:t>R is an implementation of the S programming language combined with lexical scoping semantics inspired by Scheme.</a:t>
            </a:r>
            <a:r>
              <a:rPr lang="en-US" dirty="0"/>
              <a:t> S was created by John Chambers while at Bell Labs. There are some important differences, but much of the code written for S runs unaltered.</a:t>
            </a:r>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4</a:t>
            </a:fld>
            <a:endParaRPr lang="en-US"/>
          </a:p>
        </p:txBody>
      </p:sp>
    </p:spTree>
    <p:extLst>
      <p:ext uri="{BB962C8B-B14F-4D97-AF65-F5344CB8AC3E}">
        <p14:creationId xmlns:p14="http://schemas.microsoft.com/office/powerpoint/2010/main" val="1302604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40</a:t>
            </a:fld>
            <a:endParaRPr lang="en-US"/>
          </a:p>
        </p:txBody>
      </p:sp>
      <p:pic>
        <p:nvPicPr>
          <p:cNvPr id="5" name="Picture 4" descr="Screen Shot 2015-11-17 at 10.11.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78880"/>
          </a:xfrm>
          <a:prstGeom prst="rect">
            <a:avLst/>
          </a:prstGeom>
        </p:spPr>
      </p:pic>
    </p:spTree>
    <p:extLst>
      <p:ext uri="{BB962C8B-B14F-4D97-AF65-F5344CB8AC3E}">
        <p14:creationId xmlns:p14="http://schemas.microsoft.com/office/powerpoint/2010/main" val="2715987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UCSC Genome Browser</a:t>
            </a:r>
          </a:p>
        </p:txBody>
      </p:sp>
      <p:sp>
        <p:nvSpPr>
          <p:cNvPr id="4" name="Slide Number Placeholder 3"/>
          <p:cNvSpPr>
            <a:spLocks noGrp="1"/>
          </p:cNvSpPr>
          <p:nvPr>
            <p:ph type="sldNum" sz="quarter" idx="12"/>
          </p:nvPr>
        </p:nvSpPr>
        <p:spPr/>
        <p:txBody>
          <a:bodyPr/>
          <a:lstStyle/>
          <a:p>
            <a:fld id="{0235576B-7F3C-4840-ADD7-A9DF1158E3A5}" type="slidenum">
              <a:rPr lang="en-US" smtClean="0"/>
              <a:pPr/>
              <a:t>41</a:t>
            </a:fld>
            <a:endParaRPr lang="en-US"/>
          </a:p>
        </p:txBody>
      </p:sp>
      <p:pic>
        <p:nvPicPr>
          <p:cNvPr id="6" name="Content Placeholder 5" descr="Screen Shot 2015-11-17 at 10.01.17 A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960" y="1737361"/>
            <a:ext cx="7323745" cy="4289425"/>
          </a:xfrm>
          <a:prstGeom prst="rect">
            <a:avLst/>
          </a:prstGeom>
        </p:spPr>
      </p:pic>
    </p:spTree>
    <p:extLst>
      <p:ext uri="{BB962C8B-B14F-4D97-AF65-F5344CB8AC3E}">
        <p14:creationId xmlns:p14="http://schemas.microsoft.com/office/powerpoint/2010/main" val="2226214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42</a:t>
            </a:fld>
            <a:endParaRPr lang="en-US"/>
          </a:p>
        </p:txBody>
      </p:sp>
      <p:pic>
        <p:nvPicPr>
          <p:cNvPr id="5" name="Picture 4" descr="Screen Shot 2015-11-17 at 10.15.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13" y="76200"/>
            <a:ext cx="9198289" cy="6781800"/>
          </a:xfrm>
          <a:prstGeom prst="rect">
            <a:avLst/>
          </a:prstGeom>
        </p:spPr>
      </p:pic>
    </p:spTree>
    <p:extLst>
      <p:ext uri="{BB962C8B-B14F-4D97-AF65-F5344CB8AC3E}">
        <p14:creationId xmlns:p14="http://schemas.microsoft.com/office/powerpoint/2010/main" val="1242326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43</a:t>
            </a:fld>
            <a:endParaRPr lang="en-US"/>
          </a:p>
        </p:txBody>
      </p:sp>
      <p:pic>
        <p:nvPicPr>
          <p:cNvPr id="5" name="Picture 4" descr="Screen Shot 2013-04-30 at 5.56.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187325" cy="6858000"/>
          </a:xfrm>
          <a:prstGeom prst="rect">
            <a:avLst/>
          </a:prstGeom>
        </p:spPr>
      </p:pic>
    </p:spTree>
    <p:extLst>
      <p:ext uri="{BB962C8B-B14F-4D97-AF65-F5344CB8AC3E}">
        <p14:creationId xmlns:p14="http://schemas.microsoft.com/office/powerpoint/2010/main" val="3050702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Alternative to count tables: HTSeq</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44</a:t>
            </a:fld>
            <a:endParaRPr lang="en-US"/>
          </a:p>
        </p:txBody>
      </p:sp>
      <p:pic>
        <p:nvPicPr>
          <p:cNvPr id="8" name="Content Placeholder 7" descr="Screen Shot 2015-11-17 at 2.22.39 PM.p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983" y="2133600"/>
            <a:ext cx="9087996" cy="3429000"/>
          </a:xfrm>
          <a:prstGeom prst="rect">
            <a:avLst/>
          </a:prstGeom>
        </p:spPr>
      </p:pic>
    </p:spTree>
    <p:extLst>
      <p:ext uri="{BB962C8B-B14F-4D97-AF65-F5344CB8AC3E}">
        <p14:creationId xmlns:p14="http://schemas.microsoft.com/office/powerpoint/2010/main" val="1062218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4300" y="274638"/>
            <a:ext cx="3733800" cy="5897562"/>
          </a:xfrm>
        </p:spPr>
        <p:txBody>
          <a:bodyPr>
            <a:normAutofit/>
          </a:bodyPr>
          <a:lstStyle/>
          <a:p>
            <a:r>
              <a:rPr lang="en-US" dirty="0" smtClean="0"/>
              <a:t>Illumina Clonal Expansion Followed By Image Processing</a:t>
            </a:r>
            <a:endParaRPr lang="en-US" dirty="0"/>
          </a:p>
        </p:txBody>
      </p:sp>
      <p:pic>
        <p:nvPicPr>
          <p:cNvPr id="5" name="Picture 4" descr="ilmn-step7-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067919" cy="6858000"/>
          </a:xfrm>
          <a:prstGeom prst="rect">
            <a:avLst/>
          </a:prstGeom>
        </p:spPr>
      </p:pic>
    </p:spTree>
    <p:extLst>
      <p:ext uri="{BB962C8B-B14F-4D97-AF65-F5344CB8AC3E}">
        <p14:creationId xmlns:p14="http://schemas.microsoft.com/office/powerpoint/2010/main" val="4541670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Pile up sequences to reference genome</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46</a:t>
            </a:fld>
            <a:endParaRPr lang="en-US"/>
          </a:p>
        </p:txBody>
      </p:sp>
      <p:pic>
        <p:nvPicPr>
          <p:cNvPr id="8" name="Content Placeholder 7" descr="Screen Shot 2015-06-23 at 1.34.56 P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325" y="2078427"/>
            <a:ext cx="7543800" cy="3558396"/>
          </a:xfrm>
          <a:prstGeom prst="rect">
            <a:avLst/>
          </a:prstGeom>
        </p:spPr>
      </p:pic>
    </p:spTree>
    <p:extLst>
      <p:ext uri="{BB962C8B-B14F-4D97-AF65-F5344CB8AC3E}">
        <p14:creationId xmlns:p14="http://schemas.microsoft.com/office/powerpoint/2010/main" val="2208537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47</a:t>
            </a:fld>
            <a:endParaRPr lang="en-US"/>
          </a:p>
        </p:txBody>
      </p:sp>
      <p:pic>
        <p:nvPicPr>
          <p:cNvPr id="5" name="Picture 4" descr="nextgeneration-sequencing-format-and-visualization-with-ngsplot-18-63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0" y="-1"/>
            <a:ext cx="9130770" cy="6855233"/>
          </a:xfrm>
          <a:prstGeom prst="rect">
            <a:avLst/>
          </a:prstGeom>
        </p:spPr>
      </p:pic>
    </p:spTree>
    <p:extLst>
      <p:ext uri="{BB962C8B-B14F-4D97-AF65-F5344CB8AC3E}">
        <p14:creationId xmlns:p14="http://schemas.microsoft.com/office/powerpoint/2010/main" val="10567040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SAM format: What are </a:t>
            </a:r>
            <a:r>
              <a:rPr lang="en-US" dirty="0" err="1" smtClean="0"/>
              <a:t>sam</a:t>
            </a:r>
            <a:r>
              <a:rPr lang="en-US" dirty="0" smtClean="0"/>
              <a:t>/bam files</a:t>
            </a:r>
            <a:br>
              <a:rPr lang="en-US" dirty="0" smtClean="0"/>
            </a:br>
            <a:r>
              <a:rPr lang="en-US" sz="2700" dirty="0" smtClean="0"/>
              <a:t>http://</a:t>
            </a:r>
            <a:r>
              <a:rPr lang="en-US" sz="2700" dirty="0" err="1" smtClean="0"/>
              <a:t>biobits.org</a:t>
            </a:r>
            <a:r>
              <a:rPr lang="en-US" sz="2700" dirty="0" smtClean="0"/>
              <a:t>/</a:t>
            </a:r>
            <a:r>
              <a:rPr lang="en-US" sz="2700" dirty="0" err="1" smtClean="0"/>
              <a:t>samtools_primer.html</a:t>
            </a:r>
            <a:endParaRPr lang="en-US" sz="2700" dirty="0"/>
          </a:p>
        </p:txBody>
      </p:sp>
      <p:sp>
        <p:nvSpPr>
          <p:cNvPr id="7" name="Content Placeholder 6"/>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48</a:t>
            </a:fld>
            <a:endParaRPr lang="en-US"/>
          </a:p>
        </p:txBody>
      </p:sp>
      <p:pic>
        <p:nvPicPr>
          <p:cNvPr id="5" name="Picture 4" descr="sam_format_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9" y="1676400"/>
            <a:ext cx="7912101" cy="5156200"/>
          </a:xfrm>
          <a:prstGeom prst="rect">
            <a:avLst/>
          </a:prstGeom>
        </p:spPr>
      </p:pic>
    </p:spTree>
    <p:extLst>
      <p:ext uri="{BB962C8B-B14F-4D97-AF65-F5344CB8AC3E}">
        <p14:creationId xmlns:p14="http://schemas.microsoft.com/office/powerpoint/2010/main" val="14480661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49</a:t>
            </a:fld>
            <a:endParaRPr lang="en-US"/>
          </a:p>
        </p:txBody>
      </p:sp>
      <p:pic>
        <p:nvPicPr>
          <p:cNvPr id="5" name="Picture 4" descr="Screen Shot 2015-06-23 at 1.20.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29538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solidFill>
                  <a:srgbClr val="FF0000"/>
                </a:solidFill>
              </a:rPr>
              <a:t>R is a GNU project.</a:t>
            </a:r>
            <a:r>
              <a:rPr lang="en-US" dirty="0"/>
              <a:t> The source code for the R software environment is written primarily in C, Fortran, and R. R is freely available under the GNU General Public License, and pre-compiled binary versions are provided for various operating systems. R uses a command line interface; there are also several graphical front-ends for it.</a:t>
            </a:r>
          </a:p>
          <a:p>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a:t>
            </a:fld>
            <a:endParaRPr lang="en-US"/>
          </a:p>
        </p:txBody>
      </p:sp>
    </p:spTree>
    <p:extLst>
      <p:ext uri="{BB962C8B-B14F-4D97-AF65-F5344CB8AC3E}">
        <p14:creationId xmlns:p14="http://schemas.microsoft.com/office/powerpoint/2010/main" val="1302604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Meaning of </a:t>
            </a:r>
            <a:r>
              <a:rPr lang="en-US" dirty="0" smtClean="0"/>
              <a:t>Fields</a:t>
            </a:r>
            <a:r>
              <a:rPr lang="en-US" dirty="0"/>
              <a:t>: </a:t>
            </a:r>
            <a:r>
              <a:rPr lang="en-US" dirty="0" smtClean="0"/>
              <a:t/>
            </a:r>
            <a:br>
              <a:rPr lang="en-US" dirty="0" smtClean="0"/>
            </a:br>
            <a:r>
              <a:rPr lang="en-US" dirty="0" smtClean="0"/>
              <a:t>CIGAR </a:t>
            </a:r>
            <a:r>
              <a:rPr lang="en-US" dirty="0"/>
              <a:t>S</a:t>
            </a:r>
            <a:r>
              <a:rPr lang="en-US" dirty="0" smtClean="0"/>
              <a:t>core</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50</a:t>
            </a:fld>
            <a:endParaRPr lang="en-US"/>
          </a:p>
        </p:txBody>
      </p:sp>
      <p:pic>
        <p:nvPicPr>
          <p:cNvPr id="8" name="Content Placeholder 5" descr="Screen Shot 2015-12-04 at 12.29.51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3573" y="1846263"/>
            <a:ext cx="6626427" cy="4978648"/>
          </a:xfrm>
          <a:prstGeom prst="rect">
            <a:avLst/>
          </a:prstGeom>
        </p:spPr>
      </p:pic>
    </p:spTree>
    <p:extLst>
      <p:ext uri="{BB962C8B-B14F-4D97-AF65-F5344CB8AC3E}">
        <p14:creationId xmlns:p14="http://schemas.microsoft.com/office/powerpoint/2010/main" val="3546676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Read CIGAR score</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51</a:t>
            </a:fld>
            <a:endParaRPr lang="en-US"/>
          </a:p>
        </p:txBody>
      </p:sp>
      <p:pic>
        <p:nvPicPr>
          <p:cNvPr id="9" name="Content Placeholder 8" descr="Screen Shot 2015-12-04 at 11.51.55 A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8585" y="1846263"/>
            <a:ext cx="6711279" cy="4022725"/>
          </a:xfrm>
          <a:prstGeom prst="rect">
            <a:avLst/>
          </a:prstGeom>
        </p:spPr>
      </p:pic>
    </p:spTree>
    <p:extLst>
      <p:ext uri="{BB962C8B-B14F-4D97-AF65-F5344CB8AC3E}">
        <p14:creationId xmlns:p14="http://schemas.microsoft.com/office/powerpoint/2010/main" val="2167688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Read CIGAR score: A soft-clipped sequence is an unmatched fragment in a partially mapped read.</a:t>
            </a:r>
            <a:br>
              <a:rPr lang="en-US" sz="2000" dirty="0"/>
            </a:br>
            <a:endParaRPr lang="en-US" sz="2000"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52</a:t>
            </a:fld>
            <a:endParaRPr lang="en-US"/>
          </a:p>
        </p:txBody>
      </p:sp>
      <p:pic>
        <p:nvPicPr>
          <p:cNvPr id="3" name="Picture 2" descr="Screen Shot 2015-12-04 at 11.55.4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3892"/>
            <a:ext cx="9144000" cy="5684108"/>
          </a:xfrm>
          <a:prstGeom prst="rect">
            <a:avLst/>
          </a:prstGeom>
        </p:spPr>
      </p:pic>
    </p:spTree>
    <p:extLst>
      <p:ext uri="{BB962C8B-B14F-4D97-AF65-F5344CB8AC3E}">
        <p14:creationId xmlns:p14="http://schemas.microsoft.com/office/powerpoint/2010/main" val="924992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Gapped alignment calls</a:t>
            </a:r>
          </a:p>
        </p:txBody>
      </p:sp>
      <p:sp>
        <p:nvSpPr>
          <p:cNvPr id="4" name="Slide Number Placeholder 3"/>
          <p:cNvSpPr>
            <a:spLocks noGrp="1"/>
          </p:cNvSpPr>
          <p:nvPr>
            <p:ph type="sldNum" sz="quarter" idx="12"/>
          </p:nvPr>
        </p:nvSpPr>
        <p:spPr/>
        <p:txBody>
          <a:bodyPr/>
          <a:lstStyle/>
          <a:p>
            <a:fld id="{0235576B-7F3C-4840-ADD7-A9DF1158E3A5}" type="slidenum">
              <a:rPr lang="en-US" smtClean="0"/>
              <a:pPr/>
              <a:t>53</a:t>
            </a:fld>
            <a:endParaRPr lang="en-US"/>
          </a:p>
        </p:txBody>
      </p:sp>
      <p:pic>
        <p:nvPicPr>
          <p:cNvPr id="6" name="Content Placeholder 5" descr="Screen Shot 2015-12-04 at 12.09.36 P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9205" y="1785771"/>
            <a:ext cx="5891309" cy="4538829"/>
          </a:xfrm>
          <a:prstGeom prst="rect">
            <a:avLst/>
          </a:prstGeom>
        </p:spPr>
      </p:pic>
    </p:spTree>
    <p:extLst>
      <p:ext uri="{BB962C8B-B14F-4D97-AF65-F5344CB8AC3E}">
        <p14:creationId xmlns:p14="http://schemas.microsoft.com/office/powerpoint/2010/main" val="2080518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CIGAR score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54</a:t>
            </a:fld>
            <a:endParaRPr lang="en-US"/>
          </a:p>
        </p:txBody>
      </p:sp>
      <p:pic>
        <p:nvPicPr>
          <p:cNvPr id="6" name="Content Placeholder 5" descr="Screen Shot 2015-12-04 at 11.55.57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325" y="1936965"/>
            <a:ext cx="7543800" cy="3841321"/>
          </a:xfrm>
          <a:prstGeom prst="rect">
            <a:avLst/>
          </a:prstGeom>
        </p:spPr>
      </p:pic>
    </p:spTree>
    <p:extLst>
      <p:ext uri="{BB962C8B-B14F-4D97-AF65-F5344CB8AC3E}">
        <p14:creationId xmlns:p14="http://schemas.microsoft.com/office/powerpoint/2010/main" val="924992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55</a:t>
            </a:fld>
            <a:endParaRPr lang="en-US"/>
          </a:p>
        </p:txBody>
      </p:sp>
      <p:pic>
        <p:nvPicPr>
          <p:cNvPr id="5" name="Picture 4" descr="slid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068776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numbers: flags to orientation</a:t>
            </a:r>
          </a:p>
        </p:txBody>
      </p:sp>
      <p:sp>
        <p:nvSpPr>
          <p:cNvPr id="4" name="Slide Number Placeholder 3"/>
          <p:cNvSpPr>
            <a:spLocks noGrp="1"/>
          </p:cNvSpPr>
          <p:nvPr>
            <p:ph type="sldNum" sz="quarter" idx="12"/>
          </p:nvPr>
        </p:nvSpPr>
        <p:spPr/>
        <p:txBody>
          <a:bodyPr/>
          <a:lstStyle/>
          <a:p>
            <a:fld id="{0235576B-7F3C-4840-ADD7-A9DF1158E3A5}" type="slidenum">
              <a:rPr lang="en-US" smtClean="0"/>
              <a:pPr/>
              <a:t>56</a:t>
            </a:fld>
            <a:endParaRPr lang="en-US"/>
          </a:p>
        </p:txBody>
      </p:sp>
      <p:pic>
        <p:nvPicPr>
          <p:cNvPr id="5" name="Picture 4" descr="sam_flag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057400"/>
            <a:ext cx="7795260" cy="3657600"/>
          </a:xfrm>
          <a:prstGeom prst="rect">
            <a:avLst/>
          </a:prstGeom>
        </p:spPr>
      </p:pic>
    </p:spTree>
    <p:extLst>
      <p:ext uri="{BB962C8B-B14F-4D97-AF65-F5344CB8AC3E}">
        <p14:creationId xmlns:p14="http://schemas.microsoft.com/office/powerpoint/2010/main" val="776869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normAutofit/>
          </a:bodyPr>
          <a:lstStyle/>
          <a:p>
            <a:r>
              <a:rPr lang="en-US" altLang="ko-KR" dirty="0" smtClean="0"/>
              <a:t>RNA sequencing: </a:t>
            </a:r>
            <a:br>
              <a:rPr lang="en-US" altLang="ko-KR" dirty="0" smtClean="0"/>
            </a:br>
            <a:r>
              <a:rPr lang="en-US" altLang="ko-KR" sz="2700" dirty="0" smtClean="0"/>
              <a:t>abundance comparisons between two or more conditions / phenotypes</a:t>
            </a:r>
            <a:endParaRPr lang="en-US" altLang="ko-KR" sz="2700" dirty="0"/>
          </a:p>
        </p:txBody>
      </p:sp>
      <p:sp>
        <p:nvSpPr>
          <p:cNvPr id="3" name="Content Placeholder 2"/>
          <p:cNvSpPr>
            <a:spLocks noGrp="1"/>
          </p:cNvSpPr>
          <p:nvPr>
            <p:ph idx="1"/>
          </p:nvPr>
        </p:nvSpPr>
        <p:spPr/>
        <p:txBody>
          <a:bodyPr/>
          <a:lstStyle/>
          <a:p>
            <a:endParaRPr lang="en-US"/>
          </a:p>
        </p:txBody>
      </p:sp>
      <p:sp>
        <p:nvSpPr>
          <p:cNvPr id="19458" name="Text Box 5"/>
          <p:cNvSpPr txBox="1">
            <a:spLocks noChangeArrowheads="1"/>
          </p:cNvSpPr>
          <p:nvPr/>
        </p:nvSpPr>
        <p:spPr bwMode="auto">
          <a:xfrm>
            <a:off x="165733" y="2997200"/>
            <a:ext cx="1437012"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dirty="0">
                <a:latin typeface="Calibri" charset="0"/>
                <a:cs typeface="Calibri" charset="0"/>
              </a:rPr>
              <a:t>Condition 1</a:t>
            </a:r>
          </a:p>
          <a:p>
            <a:pPr algn="ctr" eaLnBrk="1" hangingPunct="1"/>
            <a:r>
              <a:rPr lang="en-US" sz="1600" dirty="0">
                <a:latin typeface="Calibri" charset="0"/>
                <a:cs typeface="Calibri" charset="0"/>
              </a:rPr>
              <a:t>(normal tissue)</a:t>
            </a:r>
          </a:p>
        </p:txBody>
      </p:sp>
      <p:sp>
        <p:nvSpPr>
          <p:cNvPr id="19459" name="Text Box 6"/>
          <p:cNvSpPr txBox="1">
            <a:spLocks noChangeArrowheads="1"/>
          </p:cNvSpPr>
          <p:nvPr/>
        </p:nvSpPr>
        <p:spPr bwMode="auto">
          <a:xfrm>
            <a:off x="1472913" y="2997200"/>
            <a:ext cx="1565853"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dirty="0">
                <a:latin typeface="Calibri" charset="0"/>
                <a:cs typeface="Calibri" charset="0"/>
              </a:rPr>
              <a:t>Condition 2</a:t>
            </a:r>
          </a:p>
          <a:p>
            <a:pPr algn="ctr" eaLnBrk="1" hangingPunct="1"/>
            <a:r>
              <a:rPr lang="en-US" sz="1600" dirty="0">
                <a:latin typeface="Calibri" charset="0"/>
                <a:cs typeface="Calibri" charset="0"/>
              </a:rPr>
              <a:t>(diseased tissue)</a:t>
            </a:r>
          </a:p>
        </p:txBody>
      </p:sp>
      <p:sp>
        <p:nvSpPr>
          <p:cNvPr id="19460" name="Text Box 7"/>
          <p:cNvSpPr txBox="1">
            <a:spLocks noChangeArrowheads="1"/>
          </p:cNvSpPr>
          <p:nvPr/>
        </p:nvSpPr>
        <p:spPr bwMode="auto">
          <a:xfrm>
            <a:off x="3422650" y="2961526"/>
            <a:ext cx="2082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Isolate RNAs</a:t>
            </a:r>
          </a:p>
        </p:txBody>
      </p:sp>
      <p:sp>
        <p:nvSpPr>
          <p:cNvPr id="19461" name="Text Box 8"/>
          <p:cNvSpPr txBox="1">
            <a:spLocks noChangeArrowheads="1"/>
          </p:cNvSpPr>
          <p:nvPr/>
        </p:nvSpPr>
        <p:spPr bwMode="auto">
          <a:xfrm>
            <a:off x="6162675" y="3213100"/>
            <a:ext cx="28067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Sequence ends</a:t>
            </a:r>
          </a:p>
        </p:txBody>
      </p:sp>
      <p:pic>
        <p:nvPicPr>
          <p:cNvPr id="19462" name="Picture 9"/>
          <p:cNvPicPr>
            <a:picLocks noChangeAspect="1" noChangeArrowheads="1"/>
          </p:cNvPicPr>
          <p:nvPr/>
        </p:nvPicPr>
        <p:blipFill>
          <a:blip r:embed="rId3">
            <a:extLst>
              <a:ext uri="{28A0092B-C50C-407E-A947-70E740481C1C}">
                <a14:useLocalDpi xmlns:a14="http://schemas.microsoft.com/office/drawing/2010/main" val="0"/>
              </a:ext>
            </a:extLst>
          </a:blip>
          <a:srcRect l="54456" t="53543" r="4185" b="30112"/>
          <a:stretch>
            <a:fillRect/>
          </a:stretch>
        </p:blipFill>
        <p:spPr bwMode="auto">
          <a:xfrm>
            <a:off x="7153275" y="4391025"/>
            <a:ext cx="1709738" cy="966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3" name="Picture 10"/>
          <p:cNvPicPr>
            <a:picLocks noChangeAspect="1" noChangeArrowheads="1"/>
          </p:cNvPicPr>
          <p:nvPr/>
        </p:nvPicPr>
        <p:blipFill>
          <a:blip r:embed="rId4">
            <a:extLst>
              <a:ext uri="{28A0092B-C50C-407E-A947-70E740481C1C}">
                <a14:useLocalDpi xmlns:a14="http://schemas.microsoft.com/office/drawing/2010/main" val="0"/>
              </a:ext>
            </a:extLst>
          </a:blip>
          <a:srcRect r="3535"/>
          <a:stretch>
            <a:fillRect/>
          </a:stretch>
        </p:blipFill>
        <p:spPr bwMode="auto">
          <a:xfrm>
            <a:off x="6497638" y="3506788"/>
            <a:ext cx="1819275"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4" name="Text Box 11"/>
          <p:cNvSpPr txBox="1">
            <a:spLocks noChangeArrowheads="1"/>
          </p:cNvSpPr>
          <p:nvPr/>
        </p:nvSpPr>
        <p:spPr bwMode="auto">
          <a:xfrm>
            <a:off x="6084888" y="5491163"/>
            <a:ext cx="29860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a:latin typeface="Calibri" charset="0"/>
                <a:cs typeface="Calibri" charset="0"/>
              </a:rPr>
              <a:t>100s of millions of paired reads</a:t>
            </a:r>
          </a:p>
          <a:p>
            <a:pPr eaLnBrk="1" hangingPunct="1"/>
            <a:r>
              <a:rPr lang="en-US" sz="1600" b="1">
                <a:latin typeface="Calibri" charset="0"/>
                <a:cs typeface="Calibri" charset="0"/>
              </a:rPr>
              <a:t>10s of billions bases of sequence</a:t>
            </a:r>
          </a:p>
        </p:txBody>
      </p:sp>
      <p:sp>
        <p:nvSpPr>
          <p:cNvPr id="19465" name="Text Box 12"/>
          <p:cNvSpPr txBox="1">
            <a:spLocks noChangeArrowheads="1"/>
          </p:cNvSpPr>
          <p:nvPr/>
        </p:nvSpPr>
        <p:spPr bwMode="auto">
          <a:xfrm>
            <a:off x="6639719" y="1549983"/>
            <a:ext cx="262255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Generate cDNA, fragment, size select, add linkers</a:t>
            </a:r>
          </a:p>
        </p:txBody>
      </p:sp>
      <p:pic>
        <p:nvPicPr>
          <p:cNvPr id="19466" name="Picture 13" descr="Typical Exons and Transcrip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44888" y="1820863"/>
            <a:ext cx="2349500" cy="113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7" name="Text Box 14"/>
          <p:cNvSpPr txBox="1">
            <a:spLocks noChangeArrowheads="1"/>
          </p:cNvSpPr>
          <p:nvPr/>
        </p:nvSpPr>
        <p:spPr bwMode="auto">
          <a:xfrm>
            <a:off x="241300" y="1577975"/>
            <a:ext cx="27273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Samples of interest</a:t>
            </a:r>
          </a:p>
        </p:txBody>
      </p:sp>
      <p:sp>
        <p:nvSpPr>
          <p:cNvPr id="19468" name="Line 15"/>
          <p:cNvSpPr>
            <a:spLocks noChangeShapeType="1"/>
          </p:cNvSpPr>
          <p:nvPr/>
        </p:nvSpPr>
        <p:spPr bwMode="auto">
          <a:xfrm>
            <a:off x="6034088" y="2244725"/>
            <a:ext cx="739775" cy="158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69" name="Line 16"/>
          <p:cNvSpPr>
            <a:spLocks noChangeShapeType="1"/>
          </p:cNvSpPr>
          <p:nvPr/>
        </p:nvSpPr>
        <p:spPr bwMode="auto">
          <a:xfrm flipH="1">
            <a:off x="7370763" y="2854325"/>
            <a:ext cx="1587" cy="392113"/>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70" name="Line 17"/>
          <p:cNvSpPr>
            <a:spLocks noChangeShapeType="1"/>
          </p:cNvSpPr>
          <p:nvPr/>
        </p:nvSpPr>
        <p:spPr bwMode="auto">
          <a:xfrm flipH="1">
            <a:off x="6002338" y="5187950"/>
            <a:ext cx="949325" cy="3968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71" name="Line 18"/>
          <p:cNvSpPr>
            <a:spLocks noChangeShapeType="1"/>
          </p:cNvSpPr>
          <p:nvPr/>
        </p:nvSpPr>
        <p:spPr bwMode="auto">
          <a:xfrm>
            <a:off x="3097213" y="2460625"/>
            <a:ext cx="469900" cy="158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19472" name="Picture 19" descr="RNA Fragment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56425" y="2058988"/>
            <a:ext cx="987425" cy="779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73" name="Picture 20" descr="Sequence Pair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67163" y="4635500"/>
            <a:ext cx="18415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74" name="Line 23"/>
          <p:cNvSpPr>
            <a:spLocks noChangeShapeType="1"/>
          </p:cNvSpPr>
          <p:nvPr/>
        </p:nvSpPr>
        <p:spPr bwMode="auto">
          <a:xfrm flipH="1" flipV="1">
            <a:off x="2909888" y="4862513"/>
            <a:ext cx="914400" cy="211137"/>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75" name="Text Box 24"/>
          <p:cNvSpPr txBox="1">
            <a:spLocks noChangeArrowheads="1"/>
          </p:cNvSpPr>
          <p:nvPr/>
        </p:nvSpPr>
        <p:spPr bwMode="auto">
          <a:xfrm>
            <a:off x="1193800" y="4249738"/>
            <a:ext cx="1812925"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Map to genome, transcriptome, and predicted exon junctions</a:t>
            </a:r>
          </a:p>
        </p:txBody>
      </p:sp>
      <p:pic>
        <p:nvPicPr>
          <p:cNvPr id="19476" name="Picture 1" descr="ColonTumorHist.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19250" y="1989138"/>
            <a:ext cx="1368425" cy="1030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77" name="Picture 2" descr="kw1.jpg"/>
          <p:cNvPicPr>
            <a:picLocks noChangeAspect="1"/>
          </p:cNvPicPr>
          <p:nvPr/>
        </p:nvPicPr>
        <p:blipFill>
          <a:blip r:embed="rId9" cstate="print">
            <a:extLst>
              <a:ext uri="{28A0092B-C50C-407E-A947-70E740481C1C}">
                <a14:useLocalDpi xmlns:a14="http://schemas.microsoft.com/office/drawing/2010/main" val="0"/>
              </a:ext>
            </a:extLst>
          </a:blip>
          <a:srcRect r="10406"/>
          <a:stretch>
            <a:fillRect/>
          </a:stretch>
        </p:blipFill>
        <p:spPr bwMode="auto">
          <a:xfrm>
            <a:off x="179388" y="1989138"/>
            <a:ext cx="1370012"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78" name="Line 18"/>
          <p:cNvSpPr>
            <a:spLocks noChangeShapeType="1"/>
          </p:cNvSpPr>
          <p:nvPr/>
        </p:nvSpPr>
        <p:spPr bwMode="auto">
          <a:xfrm rot="5400000">
            <a:off x="1815307" y="5607844"/>
            <a:ext cx="469900" cy="1587"/>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79" name="Text Box 8"/>
          <p:cNvSpPr txBox="1">
            <a:spLocks noChangeArrowheads="1"/>
          </p:cNvSpPr>
          <p:nvPr/>
        </p:nvSpPr>
        <p:spPr bwMode="auto">
          <a:xfrm>
            <a:off x="685800" y="5876925"/>
            <a:ext cx="28067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Downstream analysis</a:t>
            </a:r>
          </a:p>
        </p:txBody>
      </p:sp>
    </p:spTree>
    <p:extLst>
      <p:ext uri="{BB962C8B-B14F-4D97-AF65-F5344CB8AC3E}">
        <p14:creationId xmlns:p14="http://schemas.microsoft.com/office/powerpoint/2010/main" val="1110840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Compare two samples for abundance differences</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58</a:t>
            </a:fld>
            <a:endParaRPr lang="en-US"/>
          </a:p>
        </p:txBody>
      </p:sp>
      <p:pic>
        <p:nvPicPr>
          <p:cNvPr id="8" name="Content Placeholder 7" descr="Screen Shot 2015-06-23 at 1.38.02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8157" y="1846263"/>
            <a:ext cx="5173406" cy="5011737"/>
          </a:xfrm>
          <a:prstGeom prst="rect">
            <a:avLst/>
          </a:prstGeom>
        </p:spPr>
      </p:pic>
    </p:spTree>
    <p:extLst>
      <p:ext uri="{BB962C8B-B14F-4D97-AF65-F5344CB8AC3E}">
        <p14:creationId xmlns:p14="http://schemas.microsoft.com/office/powerpoint/2010/main" val="14757294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Transcript abundances differ in pile-up</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59</a:t>
            </a:fld>
            <a:endParaRPr lang="en-US"/>
          </a:p>
        </p:txBody>
      </p:sp>
      <p:pic>
        <p:nvPicPr>
          <p:cNvPr id="8" name="Content Placeholder 7" descr="oIIdlhd.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90" y="1931444"/>
            <a:ext cx="9117010" cy="3859755"/>
          </a:xfrm>
          <a:prstGeom prst="rect">
            <a:avLst/>
          </a:prstGeom>
        </p:spPr>
      </p:pic>
    </p:spTree>
    <p:extLst>
      <p:ext uri="{BB962C8B-B14F-4D97-AF65-F5344CB8AC3E}">
        <p14:creationId xmlns:p14="http://schemas.microsoft.com/office/powerpoint/2010/main" val="1143663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2700"/>
            <a:ext cx="7239000" cy="1143000"/>
          </a:xfrm>
        </p:spPr>
        <p:txBody>
          <a:bodyPr>
            <a:normAutofit/>
          </a:bodyPr>
          <a:lstStyle/>
          <a:p>
            <a:r>
              <a:rPr lang="en-US" sz="3600" smtClean="0"/>
              <a:t>DOWNLOAD R FROM CRAN:</a:t>
            </a:r>
            <a:br>
              <a:rPr lang="en-US" sz="3600" smtClean="0"/>
            </a:br>
            <a:r>
              <a:rPr lang="en-US" sz="3600" smtClean="0"/>
              <a:t>http://cran.r-project.org/</a:t>
            </a:r>
            <a:endParaRPr lang="en-US" sz="3600"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058C029-90EB-D949-8BFA-B8EA790B5DAE}" type="slidenum">
              <a:rPr lang="en-US" smtClean="0"/>
              <a:t>6</a:t>
            </a:fld>
            <a:endParaRPr lang="en-US"/>
          </a:p>
        </p:txBody>
      </p:sp>
      <p:pic>
        <p:nvPicPr>
          <p:cNvPr id="5" name="Picture 4" descr="Screen Shot 2015-06-02 at 11.27.1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19201"/>
            <a:ext cx="9144000" cy="5626100"/>
          </a:xfrm>
          <a:prstGeom prst="rect">
            <a:avLst/>
          </a:prstGeom>
        </p:spPr>
      </p:pic>
    </p:spTree>
    <p:extLst>
      <p:ext uri="{BB962C8B-B14F-4D97-AF65-F5344CB8AC3E}">
        <p14:creationId xmlns:p14="http://schemas.microsoft.com/office/powerpoint/2010/main" val="19588416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Genes Have ‘Structure’, </a:t>
            </a:r>
            <a:br>
              <a:rPr lang="en-US" dirty="0" smtClean="0"/>
            </a:br>
            <a:r>
              <a:rPr lang="en-US" dirty="0" smtClean="0"/>
              <a:t>Solve By Mapping</a:t>
            </a:r>
            <a:endParaRPr lang="en-US" dirty="0"/>
          </a:p>
        </p:txBody>
      </p:sp>
      <p:sp>
        <p:nvSpPr>
          <p:cNvPr id="3" name="Content Placeholder 2"/>
          <p:cNvSpPr>
            <a:spLocks noGrp="1"/>
          </p:cNvSpPr>
          <p:nvPr>
            <p:ph idx="1"/>
          </p:nvPr>
        </p:nvSpPr>
        <p:spPr/>
        <p:txBody>
          <a:bodyPr/>
          <a:lstStyle/>
          <a:p>
            <a:r>
              <a:rPr lang="en-US" smtClean="0"/>
              <a:t>This leads to for example analysis of intron-exon structure</a:t>
            </a:r>
            <a:endParaRPr lang="en-US" dirty="0"/>
          </a:p>
        </p:txBody>
      </p:sp>
    </p:spTree>
    <p:extLst>
      <p:ext uri="{BB962C8B-B14F-4D97-AF65-F5344CB8AC3E}">
        <p14:creationId xmlns:p14="http://schemas.microsoft.com/office/powerpoint/2010/main" val="1287263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Genes And Transcripts</a:t>
            </a:r>
            <a:endParaRPr lang="en-US" dirty="0"/>
          </a:p>
        </p:txBody>
      </p:sp>
      <p:pic>
        <p:nvPicPr>
          <p:cNvPr id="6" name="Content Placeholder 5" descr="626px-RNA-Seq-alignment.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97660" y="1828800"/>
            <a:ext cx="4594400" cy="4396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291321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200" y="1447800"/>
            <a:ext cx="2362200" cy="1981200"/>
          </a:xfrm>
        </p:spPr>
        <p:txBody>
          <a:bodyPr>
            <a:normAutofit fontScale="90000"/>
          </a:bodyPr>
          <a:lstStyle/>
          <a:p>
            <a:r>
              <a:rPr lang="en-US" dirty="0" smtClean="0"/>
              <a:t>Current </a:t>
            </a:r>
            <a:r>
              <a:rPr lang="en-US" dirty="0"/>
              <a:t>P</a:t>
            </a:r>
            <a:r>
              <a:rPr lang="en-US" dirty="0" smtClean="0"/>
              <a:t>aradigm</a:t>
            </a:r>
            <a:r>
              <a:rPr lang="en-US" dirty="0"/>
              <a:t>:</a:t>
            </a:r>
            <a:br>
              <a:rPr lang="en-US" dirty="0"/>
            </a:br>
            <a:r>
              <a:rPr lang="en-US" dirty="0"/>
              <a:t/>
            </a:r>
            <a:br>
              <a:rPr lang="en-US" dirty="0"/>
            </a:br>
            <a:r>
              <a:rPr lang="en-US" dirty="0"/>
              <a:t>“cuff-suit”</a:t>
            </a:r>
          </a:p>
        </p:txBody>
      </p:sp>
      <p:sp>
        <p:nvSpPr>
          <p:cNvPr id="4" name="Slide Number Placeholder 3"/>
          <p:cNvSpPr>
            <a:spLocks noGrp="1"/>
          </p:cNvSpPr>
          <p:nvPr>
            <p:ph type="sldNum" sz="quarter" idx="12"/>
          </p:nvPr>
        </p:nvSpPr>
        <p:spPr/>
        <p:txBody>
          <a:bodyPr/>
          <a:lstStyle/>
          <a:p>
            <a:fld id="{0235576B-7F3C-4840-ADD7-A9DF1158E3A5}" type="slidenum">
              <a:rPr lang="en-US" smtClean="0"/>
              <a:pPr/>
              <a:t>62</a:t>
            </a:fld>
            <a:endParaRPr lang="en-US"/>
          </a:p>
        </p:txBody>
      </p:sp>
      <p:pic>
        <p:nvPicPr>
          <p:cNvPr id="5" name="Picture 4" descr="tuxedo_workfl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0"/>
            <a:ext cx="4996543" cy="6858000"/>
          </a:xfrm>
          <a:prstGeom prst="rect">
            <a:avLst/>
          </a:prstGeom>
        </p:spPr>
      </p:pic>
    </p:spTree>
    <p:extLst>
      <p:ext uri="{BB962C8B-B14F-4D97-AF65-F5344CB8AC3E}">
        <p14:creationId xmlns:p14="http://schemas.microsoft.com/office/powerpoint/2010/main" val="15844863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normAutofit fontScale="90000"/>
          </a:bodyPr>
          <a:lstStyle/>
          <a:p>
            <a:r>
              <a:rPr lang="en-US" altLang="ko-KR" dirty="0" smtClean="0"/>
              <a:t>Common analysis goals of RNA-</a:t>
            </a:r>
            <a:r>
              <a:rPr lang="en-US" altLang="ko-KR" dirty="0" err="1" smtClean="0"/>
              <a:t>Seq</a:t>
            </a:r>
            <a:r>
              <a:rPr lang="en-US" altLang="ko-KR" dirty="0" smtClean="0"/>
              <a:t>  analysis </a:t>
            </a:r>
            <a:br>
              <a:rPr lang="en-US" altLang="ko-KR" dirty="0" smtClean="0"/>
            </a:br>
            <a:r>
              <a:rPr lang="en-US" altLang="ko-KR" dirty="0" smtClean="0"/>
              <a:t>(what can you ask of the data?)</a:t>
            </a:r>
            <a:endParaRPr lang="en-US" altLang="ko-KR" dirty="0"/>
          </a:p>
        </p:txBody>
      </p:sp>
      <p:sp>
        <p:nvSpPr>
          <p:cNvPr id="27650" name="Content Placeholder 6"/>
          <p:cNvSpPr>
            <a:spLocks noGrp="1"/>
          </p:cNvSpPr>
          <p:nvPr>
            <p:ph idx="1"/>
          </p:nvPr>
        </p:nvSpPr>
        <p:spPr/>
        <p:txBody>
          <a:bodyPr/>
          <a:lstStyle/>
          <a:p>
            <a:r>
              <a:rPr lang="en-US" dirty="0" smtClean="0">
                <a:solidFill>
                  <a:srgbClr val="FF0000"/>
                </a:solidFill>
              </a:rPr>
              <a:t>Gene expression and differential expression</a:t>
            </a:r>
          </a:p>
          <a:p>
            <a:r>
              <a:rPr lang="en-US" dirty="0" smtClean="0"/>
              <a:t>Alternative expression analysis</a:t>
            </a:r>
          </a:p>
          <a:p>
            <a:r>
              <a:rPr lang="en-US" dirty="0" smtClean="0"/>
              <a:t>Transcript discovery and annotation</a:t>
            </a:r>
          </a:p>
          <a:p>
            <a:r>
              <a:rPr lang="en-US" dirty="0" smtClean="0"/>
              <a:t>Allele specific expression</a:t>
            </a:r>
          </a:p>
          <a:p>
            <a:pPr lvl="1"/>
            <a:r>
              <a:rPr lang="en-US" dirty="0" smtClean="0"/>
              <a:t>Relating to SNPs or mutations</a:t>
            </a:r>
          </a:p>
          <a:p>
            <a:r>
              <a:rPr lang="en-US" dirty="0" smtClean="0"/>
              <a:t>Mutation discovery</a:t>
            </a:r>
          </a:p>
          <a:p>
            <a:r>
              <a:rPr lang="en-US" dirty="0" smtClean="0"/>
              <a:t>Fusion detection</a:t>
            </a:r>
          </a:p>
          <a:p>
            <a:r>
              <a:rPr lang="en-US" dirty="0" smtClean="0"/>
              <a:t>RNA editing</a:t>
            </a:r>
            <a:endParaRPr lang="en-US" dirty="0"/>
          </a:p>
        </p:txBody>
      </p:sp>
    </p:spTree>
    <p:extLst>
      <p:ext uri="{BB962C8B-B14F-4D97-AF65-F5344CB8AC3E}">
        <p14:creationId xmlns:p14="http://schemas.microsoft.com/office/powerpoint/2010/main" val="15834336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r>
              <a:rPr lang="en-US" altLang="ko-KR" dirty="0" smtClean="0"/>
              <a:t>Back to the Demo</a:t>
            </a:r>
            <a:endParaRPr lang="en-US" altLang="ko-KR" dirty="0"/>
          </a:p>
        </p:txBody>
      </p:sp>
      <p:sp>
        <p:nvSpPr>
          <p:cNvPr id="15362" name="Content Placeholder 6"/>
          <p:cNvSpPr>
            <a:spLocks noGrp="1"/>
          </p:cNvSpPr>
          <p:nvPr>
            <p:ph idx="1"/>
          </p:nvPr>
        </p:nvSpPr>
        <p:spPr/>
        <p:txBody>
          <a:bodyPr/>
          <a:lstStyle/>
          <a:p>
            <a:r>
              <a:rPr lang="en-US" dirty="0" smtClean="0"/>
              <a:t>Introduction to RNA sequencing</a:t>
            </a:r>
          </a:p>
          <a:p>
            <a:r>
              <a:rPr lang="en-US" dirty="0" smtClean="0"/>
              <a:t>Rationale for RNA sequencing (versus DNA sequencing)</a:t>
            </a:r>
          </a:p>
          <a:p>
            <a:r>
              <a:rPr lang="en-US" dirty="0" smtClean="0">
                <a:solidFill>
                  <a:srgbClr val="FF0000"/>
                </a:solidFill>
              </a:rPr>
              <a:t>Hands on tutorial</a:t>
            </a:r>
            <a:endParaRPr lang="en-US" dirty="0">
              <a:solidFill>
                <a:srgbClr val="FF0000"/>
              </a:solidFill>
            </a:endParaRPr>
          </a:p>
        </p:txBody>
      </p:sp>
    </p:spTree>
    <p:extLst>
      <p:ext uri="{BB962C8B-B14F-4D97-AF65-F5344CB8AC3E}">
        <p14:creationId xmlns:p14="http://schemas.microsoft.com/office/powerpoint/2010/main" val="42551420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65</a:t>
            </a:fld>
            <a:endParaRPr lang="en-US"/>
          </a:p>
        </p:txBody>
      </p:sp>
      <p:pic>
        <p:nvPicPr>
          <p:cNvPr id="5" name="Picture 4" descr="Screen Shot 2013-04-30 at 5.56.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698"/>
            <a:ext cx="8187325" cy="6858000"/>
          </a:xfrm>
          <a:prstGeom prst="rect">
            <a:avLst/>
          </a:prstGeom>
        </p:spPr>
      </p:pic>
    </p:spTree>
    <p:extLst>
      <p:ext uri="{BB962C8B-B14F-4D97-AF65-F5344CB8AC3E}">
        <p14:creationId xmlns:p14="http://schemas.microsoft.com/office/powerpoint/2010/main" val="5515298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Deseq</a:t>
            </a:r>
            <a:r>
              <a:rPr lang="en-US" dirty="0"/>
              <a:t> and DEseq2</a:t>
            </a:r>
          </a:p>
        </p:txBody>
      </p:sp>
      <p:sp>
        <p:nvSpPr>
          <p:cNvPr id="3" name="Content Placeholder 2"/>
          <p:cNvSpPr>
            <a:spLocks noGrp="1"/>
          </p:cNvSpPr>
          <p:nvPr>
            <p:ph idx="1"/>
          </p:nvPr>
        </p:nvSpPr>
        <p:spPr/>
        <p:txBody>
          <a:bodyPr/>
          <a:lstStyle/>
          <a:p>
            <a:r>
              <a:rPr lang="en-US" dirty="0" smtClean="0"/>
              <a:t>Method </a:t>
            </a:r>
            <a:r>
              <a:rPr lang="en-US" dirty="0"/>
              <a:t>based on the negative binomial distribution, with variance and mean linked by local regression</a:t>
            </a:r>
          </a:p>
          <a:p>
            <a:r>
              <a:rPr lang="en-US" dirty="0"/>
              <a:t>DEseq2:</a:t>
            </a:r>
          </a:p>
          <a:p>
            <a:r>
              <a:rPr lang="en-US" dirty="0"/>
              <a:t>No demo scripts available yet:</a:t>
            </a:r>
          </a:p>
          <a:p>
            <a:r>
              <a:rPr lang="en-US" dirty="0">
                <a:hlinkClick r:id="rId2"/>
              </a:rPr>
              <a:t>http://www.bioconductor.org/packages/release/bioc/vignettes/DESeq2/inst/doc/DESeq2.pdf</a:t>
            </a:r>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66</a:t>
            </a:fld>
            <a:endParaRPr lang="en-US"/>
          </a:p>
        </p:txBody>
      </p:sp>
    </p:spTree>
    <p:extLst>
      <p:ext uri="{BB962C8B-B14F-4D97-AF65-F5344CB8AC3E}">
        <p14:creationId xmlns:p14="http://schemas.microsoft.com/office/powerpoint/2010/main" val="3746545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228600" y="228600"/>
            <a:ext cx="7751760" cy="60896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dirty="0">
                <a:latin typeface="Arial" charset="0"/>
              </a:rPr>
              <a:t>The empirical frequency distribution of the hybridization signal intensity values for </a:t>
            </a:r>
            <a:r>
              <a:rPr lang="en-GB" sz="1500" b="1" dirty="0" err="1">
                <a:latin typeface="Arial" charset="0"/>
              </a:rPr>
              <a:t>Affymetrix</a:t>
            </a:r>
            <a:r>
              <a:rPr lang="en-GB" sz="1500" b="1" dirty="0">
                <a:latin typeface="Arial" charset="0"/>
              </a:rPr>
              <a:t> microarray hybridization data for normal yeast cell genes/ORFs (</a:t>
            </a:r>
            <a:r>
              <a:rPr lang="en-GB" sz="1500" b="1" dirty="0" err="1">
                <a:latin typeface="Arial" charset="0"/>
              </a:rPr>
              <a:t>Jelinsky</a:t>
            </a:r>
            <a:r>
              <a:rPr lang="en-GB" sz="1500" b="1" dirty="0">
                <a:latin typeface="Arial" charset="0"/>
              </a:rPr>
              <a:t> and Samson 1999).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161" y="6286260"/>
            <a:ext cx="1916640" cy="39748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79303"/>
            <a:ext cx="8001000"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380961" y="5972308"/>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Kuznetsov V A et al. Genetics 2002;161:1321-1332</a:t>
            </a:r>
          </a:p>
        </p:txBody>
      </p:sp>
      <p:sp>
        <p:nvSpPr>
          <p:cNvPr id="3077" name="Text Box 5"/>
          <p:cNvSpPr txBox="1">
            <a:spLocks noChangeArrowheads="1"/>
          </p:cNvSpPr>
          <p:nvPr/>
        </p:nvSpPr>
        <p:spPr bwMode="auto">
          <a:xfrm>
            <a:off x="97920" y="6531087"/>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Copyright © 2002 by the Genetics Society of America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52400" y="304800"/>
            <a:ext cx="7980360" cy="53276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dirty="0">
                <a:latin typeface="Arial" charset="0"/>
              </a:rPr>
              <a:t>Empirical relative frequency distributions of the gene expression levels.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161" y="6286260"/>
            <a:ext cx="1916640" cy="39748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95400"/>
            <a:ext cx="7673760"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971800" y="6400800"/>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a:latin typeface="Arial" charset="0"/>
              </a:rPr>
              <a:t>Kuznetsov</a:t>
            </a:r>
            <a:r>
              <a:rPr lang="en-GB" sz="1100" b="1" dirty="0">
                <a:latin typeface="Arial" charset="0"/>
              </a:rPr>
              <a:t> V A et al. Genetics 2002;161:1321-1332</a:t>
            </a:r>
          </a:p>
        </p:txBody>
      </p:sp>
      <p:sp>
        <p:nvSpPr>
          <p:cNvPr id="3077" name="Text Box 5"/>
          <p:cNvSpPr txBox="1">
            <a:spLocks noChangeArrowheads="1"/>
          </p:cNvSpPr>
          <p:nvPr/>
        </p:nvSpPr>
        <p:spPr bwMode="auto">
          <a:xfrm>
            <a:off x="97920" y="6531087"/>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Copyright © 2002 by the Genetics Society of America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69</a:t>
            </a:fld>
            <a:endParaRPr lang="en-US"/>
          </a:p>
        </p:txBody>
      </p:sp>
      <p:pic>
        <p:nvPicPr>
          <p:cNvPr id="3" name="Picture 2" descr="Screen Shot 2014-10-29 at 3.26.1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19200"/>
            <a:ext cx="9144000" cy="5473700"/>
          </a:xfrm>
          <a:prstGeom prst="rect">
            <a:avLst/>
          </a:prstGeom>
        </p:spPr>
      </p:pic>
    </p:spTree>
    <p:extLst>
      <p:ext uri="{BB962C8B-B14F-4D97-AF65-F5344CB8AC3E}">
        <p14:creationId xmlns:p14="http://schemas.microsoft.com/office/powerpoint/2010/main" val="296827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058C029-90EB-D949-8BFA-B8EA790B5DAE}" type="slidenum">
              <a:rPr lang="en-US" smtClean="0"/>
              <a:t>7</a:t>
            </a:fld>
            <a:endParaRPr lang="en-US"/>
          </a:p>
        </p:txBody>
      </p:sp>
      <p:pic>
        <p:nvPicPr>
          <p:cNvPr id="5" name="Picture 4" descr="Screen Shot 2015-06-03 at 2.12.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54460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70</a:t>
            </a:fld>
            <a:endParaRPr lang="en-US"/>
          </a:p>
        </p:txBody>
      </p:sp>
      <p:pic>
        <p:nvPicPr>
          <p:cNvPr id="3" name="Picture 2" descr="Heteroscedastic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72733"/>
          </a:xfrm>
          <a:prstGeom prst="rect">
            <a:avLst/>
          </a:prstGeom>
        </p:spPr>
      </p:pic>
    </p:spTree>
    <p:extLst>
      <p:ext uri="{BB962C8B-B14F-4D97-AF65-F5344CB8AC3E}">
        <p14:creationId xmlns:p14="http://schemas.microsoft.com/office/powerpoint/2010/main" val="4869804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700"/>
            <a:ext cx="7543800" cy="1155700"/>
          </a:xfrm>
        </p:spPr>
        <p:txBody>
          <a:bodyPr>
            <a:noAutofit/>
          </a:bodyPr>
          <a:lstStyle/>
          <a:p>
            <a:r>
              <a:rPr lang="en-US" sz="2400" dirty="0"/>
              <a:t>Empirical (black dots) and fitted (red lines) dispersion values plotted against the mean of the </a:t>
            </a:r>
            <a:r>
              <a:rPr lang="en-US" sz="2400" dirty="0" err="1"/>
              <a:t>normalised</a:t>
            </a:r>
            <a:r>
              <a:rPr lang="en-US" sz="2400" dirty="0"/>
              <a:t> counts.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71</a:t>
            </a:fld>
            <a:endParaRPr lang="en-US"/>
          </a:p>
        </p:txBody>
      </p:sp>
      <p:pic>
        <p:nvPicPr>
          <p:cNvPr id="5" name="Picture 4" descr="Screen Shot 2014-02-26 at 12.52.0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1" y="1219200"/>
            <a:ext cx="9143999" cy="5613400"/>
          </a:xfrm>
          <a:prstGeom prst="rect">
            <a:avLst/>
          </a:prstGeom>
        </p:spPr>
      </p:pic>
    </p:spTree>
    <p:extLst>
      <p:ext uri="{BB962C8B-B14F-4D97-AF65-F5344CB8AC3E}">
        <p14:creationId xmlns:p14="http://schemas.microsoft.com/office/powerpoint/2010/main" val="6845051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543800" cy="914400"/>
          </a:xfrm>
        </p:spPr>
        <p:txBody>
          <a:bodyPr>
            <a:normAutofit/>
          </a:bodyPr>
          <a:lstStyle/>
          <a:p>
            <a:r>
              <a:rPr lang="en-US" sz="2400" dirty="0"/>
              <a:t>Plot of </a:t>
            </a:r>
            <a:r>
              <a:rPr lang="en-US" sz="2400" dirty="0" err="1"/>
              <a:t>normalised</a:t>
            </a:r>
            <a:r>
              <a:rPr lang="en-US" sz="2400" dirty="0"/>
              <a:t> mean versus log2 fold change for the contrast untreated versus treated.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72</a:t>
            </a:fld>
            <a:endParaRPr lang="en-US"/>
          </a:p>
        </p:txBody>
      </p:sp>
      <p:pic>
        <p:nvPicPr>
          <p:cNvPr id="5" name="Picture 4" descr="Screen Shot 2014-02-26 at 12.56.0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9144000" cy="5638800"/>
          </a:xfrm>
          <a:prstGeom prst="rect">
            <a:avLst/>
          </a:prstGeom>
        </p:spPr>
      </p:pic>
    </p:spTree>
    <p:extLst>
      <p:ext uri="{BB962C8B-B14F-4D97-AF65-F5344CB8AC3E}">
        <p14:creationId xmlns:p14="http://schemas.microsoft.com/office/powerpoint/2010/main" val="28130495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Histogram of p-values from the call to nbinomTest. </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73</a:t>
            </a:fld>
            <a:endParaRPr lang="en-US"/>
          </a:p>
        </p:txBody>
      </p:sp>
      <p:pic>
        <p:nvPicPr>
          <p:cNvPr id="11" name="Content Placeholder 10" descr="Screen Shot 2014-02-26 at 12.59.33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814014"/>
            <a:ext cx="8661567" cy="4205786"/>
          </a:xfrm>
          <a:prstGeom prst="rect">
            <a:avLst/>
          </a:prstGeom>
        </p:spPr>
      </p:pic>
    </p:spTree>
    <p:extLst>
      <p:ext uri="{BB962C8B-B14F-4D97-AF65-F5344CB8AC3E}">
        <p14:creationId xmlns:p14="http://schemas.microsoft.com/office/powerpoint/2010/main" val="15005539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MvA</a:t>
            </a:r>
            <a:r>
              <a:rPr lang="en-US" dirty="0" smtClean="0"/>
              <a:t> plot for the </a:t>
            </a:r>
            <a:r>
              <a:rPr lang="en-US" dirty="0" err="1" smtClean="0"/>
              <a:t>contrast“treated”vs.“untreated</a:t>
            </a:r>
            <a:r>
              <a:rPr lang="en-US" dirty="0" smtClean="0"/>
              <a:t>” </a:t>
            </a:r>
            <a:r>
              <a:rPr lang="en-US" sz="2700" dirty="0" smtClean="0"/>
              <a:t>using two treated and only one untreated sample. </a:t>
            </a:r>
            <a:endParaRPr lang="en-US" sz="2700"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74</a:t>
            </a:fld>
            <a:endParaRPr lang="en-US"/>
          </a:p>
        </p:txBody>
      </p:sp>
      <p:pic>
        <p:nvPicPr>
          <p:cNvPr id="8" name="Content Placeholder 7" descr="Screen Shot 2014-02-26 at 12.56.03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325" y="1944343"/>
            <a:ext cx="7543800" cy="3826565"/>
          </a:xfrm>
          <a:prstGeom prst="rect">
            <a:avLst/>
          </a:prstGeom>
        </p:spPr>
      </p:pic>
    </p:spTree>
    <p:extLst>
      <p:ext uri="{BB962C8B-B14F-4D97-AF65-F5344CB8AC3E}">
        <p14:creationId xmlns:p14="http://schemas.microsoft.com/office/powerpoint/2010/main" val="22684036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Expression Data Of 30 Most Highly Expressed Genes </a:t>
            </a:r>
            <a:endParaRPr lang="en-US" dirty="0"/>
          </a:p>
        </p:txBody>
      </p:sp>
      <p:pic>
        <p:nvPicPr>
          <p:cNvPr id="8" name="Content Placeholder 7" descr="Screen Shot 2014-02-26 at 1.13.13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4144" y="1846263"/>
            <a:ext cx="7301432" cy="4978648"/>
          </a:xfrm>
        </p:spPr>
      </p:pic>
      <p:sp>
        <p:nvSpPr>
          <p:cNvPr id="4" name="Slide Number Placeholder 3"/>
          <p:cNvSpPr>
            <a:spLocks noGrp="1"/>
          </p:cNvSpPr>
          <p:nvPr>
            <p:ph type="sldNum" sz="quarter" idx="12"/>
          </p:nvPr>
        </p:nvSpPr>
        <p:spPr/>
        <p:txBody>
          <a:bodyPr/>
          <a:lstStyle/>
          <a:p>
            <a:fld id="{0235576B-7F3C-4840-ADD7-A9DF1158E3A5}" type="slidenum">
              <a:rPr lang="en-US" smtClean="0"/>
              <a:pPr/>
              <a:t>75</a:t>
            </a:fld>
            <a:endParaRPr lang="en-US"/>
          </a:p>
        </p:txBody>
      </p:sp>
    </p:spTree>
    <p:extLst>
      <p:ext uri="{BB962C8B-B14F-4D97-AF65-F5344CB8AC3E}">
        <p14:creationId xmlns:p14="http://schemas.microsoft.com/office/powerpoint/2010/main" val="23216704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Euclidean distances between the samples</a:t>
            </a:r>
            <a:br>
              <a:rPr lang="en-US" dirty="0" smtClean="0"/>
            </a:br>
            <a:r>
              <a:rPr lang="en-US" sz="2700" dirty="0" smtClean="0"/>
              <a:t>as calculated from the variance stabilizing transformation of the count data</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76</a:t>
            </a:fld>
            <a:endParaRPr lang="en-US"/>
          </a:p>
        </p:txBody>
      </p:sp>
      <p:pic>
        <p:nvPicPr>
          <p:cNvPr id="8" name="Content Placeholder 7" descr="Screen Shot 2014-02-26 at 1.14.46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1926" y="1846263"/>
            <a:ext cx="7265868" cy="4978648"/>
          </a:xfrm>
          <a:prstGeom prst="rect">
            <a:avLst/>
          </a:prstGeom>
        </p:spPr>
      </p:pic>
    </p:spTree>
    <p:extLst>
      <p:ext uri="{BB962C8B-B14F-4D97-AF65-F5344CB8AC3E}">
        <p14:creationId xmlns:p14="http://schemas.microsoft.com/office/powerpoint/2010/main" val="116577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Biological Effects Of </a:t>
            </a:r>
            <a:br>
              <a:rPr lang="en-US" dirty="0" smtClean="0"/>
            </a:br>
            <a:r>
              <a:rPr lang="en-US" dirty="0" smtClean="0"/>
              <a:t>Condition And </a:t>
            </a:r>
            <a:r>
              <a:rPr lang="en-US" dirty="0" err="1" smtClean="0"/>
              <a:t>Libtype</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77</a:t>
            </a:fld>
            <a:endParaRPr lang="en-US" dirty="0"/>
          </a:p>
        </p:txBody>
      </p:sp>
      <p:pic>
        <p:nvPicPr>
          <p:cNvPr id="8" name="Content Placeholder 7" descr="Screen Shot 2014-02-26 at 1.16.11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3087" y="1835557"/>
            <a:ext cx="6163545" cy="4978648"/>
          </a:xfrm>
          <a:prstGeom prst="rect">
            <a:avLst/>
          </a:prstGeom>
        </p:spPr>
      </p:pic>
    </p:spTree>
    <p:extLst>
      <p:ext uri="{BB962C8B-B14F-4D97-AF65-F5344CB8AC3E}">
        <p14:creationId xmlns:p14="http://schemas.microsoft.com/office/powerpoint/2010/main" val="2174995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Mean expression versus log2 fold change plot. </a:t>
            </a:r>
            <a:br>
              <a:rPr lang="en-US" dirty="0" smtClean="0"/>
            </a:br>
            <a:r>
              <a:rPr lang="en-US" sz="2700" dirty="0" smtClean="0"/>
              <a:t>Significant hits (at </a:t>
            </a:r>
            <a:r>
              <a:rPr lang="en-US" sz="2700" dirty="0" err="1" smtClean="0"/>
              <a:t>padj</a:t>
            </a:r>
            <a:r>
              <a:rPr lang="en-US" sz="2700" dirty="0" smtClean="0"/>
              <a:t>&lt;0.1) are </a:t>
            </a:r>
            <a:r>
              <a:rPr lang="en-US" sz="2700" dirty="0" err="1" smtClean="0"/>
              <a:t>coloured</a:t>
            </a:r>
            <a:r>
              <a:rPr lang="en-US" sz="2700" dirty="0" smtClean="0"/>
              <a:t> in red</a:t>
            </a:r>
            <a:endParaRPr lang="en-US" sz="2700"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78</a:t>
            </a:fld>
            <a:endParaRPr lang="en-US"/>
          </a:p>
        </p:txBody>
      </p:sp>
      <p:pic>
        <p:nvPicPr>
          <p:cNvPr id="8" name="Content Placeholder 7" descr="Screen Shot 2014-02-26 at 12.27.12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1967" y="1803152"/>
            <a:ext cx="6445785" cy="4978648"/>
          </a:xfrm>
          <a:prstGeom prst="rect">
            <a:avLst/>
          </a:prstGeom>
        </p:spPr>
      </p:pic>
    </p:spTree>
    <p:extLst>
      <p:ext uri="{BB962C8B-B14F-4D97-AF65-F5344CB8AC3E}">
        <p14:creationId xmlns:p14="http://schemas.microsoft.com/office/powerpoint/2010/main" val="14429867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Per-gene Dispersion Estimates and Fitted Mean- Dispersion Function</a:t>
            </a:r>
            <a:endParaRPr lang="en-US" dirty="0"/>
          </a:p>
        </p:txBody>
      </p:sp>
      <p:pic>
        <p:nvPicPr>
          <p:cNvPr id="8" name="Content Placeholder 7" descr="Screen Shot 2014-02-26 at 12.24.34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4084" y="1846263"/>
            <a:ext cx="5680281" cy="4022725"/>
          </a:xfrm>
        </p:spPr>
      </p:pic>
      <p:sp>
        <p:nvSpPr>
          <p:cNvPr id="4" name="Slide Number Placeholder 3"/>
          <p:cNvSpPr>
            <a:spLocks noGrp="1"/>
          </p:cNvSpPr>
          <p:nvPr>
            <p:ph type="sldNum" sz="quarter" idx="12"/>
          </p:nvPr>
        </p:nvSpPr>
        <p:spPr/>
        <p:txBody>
          <a:bodyPr/>
          <a:lstStyle/>
          <a:p>
            <a:fld id="{0235576B-7F3C-4840-ADD7-A9DF1158E3A5}" type="slidenum">
              <a:rPr lang="en-US" smtClean="0"/>
              <a:pPr/>
              <a:t>79</a:t>
            </a:fld>
            <a:endParaRPr lang="en-US"/>
          </a:p>
        </p:txBody>
      </p:sp>
      <p:sp>
        <p:nvSpPr>
          <p:cNvPr id="9" name="Rectangle 8"/>
          <p:cNvSpPr/>
          <p:nvPr/>
        </p:nvSpPr>
        <p:spPr>
          <a:xfrm>
            <a:off x="22224" y="6019315"/>
            <a:ext cx="9144000" cy="307777"/>
          </a:xfrm>
          <a:prstGeom prst="rect">
            <a:avLst/>
          </a:prstGeom>
        </p:spPr>
        <p:txBody>
          <a:bodyPr wrap="square">
            <a:spAutoFit/>
          </a:bodyPr>
          <a:lstStyle/>
          <a:p>
            <a:r>
              <a:rPr lang="en-US" sz="1400"/>
              <a:t>Per-gene Dispersion Estimates (shown by points) and Fitted Mean- Dispersion Function (red line). </a:t>
            </a:r>
          </a:p>
        </p:txBody>
      </p:sp>
    </p:spTree>
    <p:extLst>
      <p:ext uri="{BB962C8B-B14F-4D97-AF65-F5344CB8AC3E}">
        <p14:creationId xmlns:p14="http://schemas.microsoft.com/office/powerpoint/2010/main" val="3424711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What is R</a:t>
            </a:r>
          </a:p>
          <a:p>
            <a:r>
              <a:rPr lang="en-US" dirty="0">
                <a:solidFill>
                  <a:srgbClr val="FF0000"/>
                </a:solidFill>
              </a:rPr>
              <a:t>What is </a:t>
            </a:r>
            <a:r>
              <a:rPr lang="en-US" dirty="0" err="1">
                <a:solidFill>
                  <a:srgbClr val="FF0000"/>
                </a:solidFill>
              </a:rPr>
              <a:t>Bioconductor</a:t>
            </a:r>
            <a:endParaRPr lang="en-US" dirty="0">
              <a:solidFill>
                <a:srgbClr val="FF0000"/>
              </a:solidFill>
            </a:endParaRPr>
          </a:p>
          <a:p>
            <a:r>
              <a:rPr lang="en-US" dirty="0"/>
              <a:t>What is </a:t>
            </a:r>
            <a:r>
              <a:rPr lang="en-US" dirty="0" err="1"/>
              <a:t>RNAseq</a:t>
            </a:r>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8</a:t>
            </a:fld>
            <a:endParaRPr lang="en-US"/>
          </a:p>
        </p:txBody>
      </p:sp>
    </p:spTree>
    <p:extLst>
      <p:ext uri="{BB962C8B-B14F-4D97-AF65-F5344CB8AC3E}">
        <p14:creationId xmlns:p14="http://schemas.microsoft.com/office/powerpoint/2010/main" val="23744131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Differential Exon Usage</a:t>
            </a:r>
            <a:endParaRPr lang="en-US" dirty="0"/>
          </a:p>
        </p:txBody>
      </p:sp>
      <p:sp>
        <p:nvSpPr>
          <p:cNvPr id="3" name="Content Placeholder 2"/>
          <p:cNvSpPr>
            <a:spLocks noGrp="1"/>
          </p:cNvSpPr>
          <p:nvPr>
            <p:ph idx="1"/>
          </p:nvPr>
        </p:nvSpPr>
        <p:spPr/>
        <p:txBody>
          <a:bodyPr/>
          <a:lstStyle/>
          <a:p>
            <a:r>
              <a:rPr lang="en-US" smtClean="0"/>
              <a:t>Detecting spliced isoform usage by exon-level expression analysis</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80</a:t>
            </a:fld>
            <a:endParaRPr lang="en-US"/>
          </a:p>
        </p:txBody>
      </p:sp>
    </p:spTree>
    <p:extLst>
      <p:ext uri="{BB962C8B-B14F-4D97-AF65-F5344CB8AC3E}">
        <p14:creationId xmlns:p14="http://schemas.microsoft.com/office/powerpoint/2010/main" val="25027131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err="1" smtClean="0"/>
              <a:t>Pasilla</a:t>
            </a:r>
            <a:r>
              <a:rPr lang="en-US" dirty="0" smtClean="0"/>
              <a:t> Data</a:t>
            </a:r>
            <a:endParaRPr lang="en-US" dirty="0"/>
          </a:p>
        </p:txBody>
      </p:sp>
      <p:sp>
        <p:nvSpPr>
          <p:cNvPr id="3" name="Content Placeholder 2"/>
          <p:cNvSpPr>
            <a:spLocks noGrp="1"/>
          </p:cNvSpPr>
          <p:nvPr>
            <p:ph sz="half" idx="1"/>
          </p:nvPr>
        </p:nvSpPr>
        <p:spPr/>
        <p:txBody>
          <a:bodyPr/>
          <a:lstStyle/>
          <a:p>
            <a:r>
              <a:rPr lang="en-US" dirty="0" smtClean="0"/>
              <a:t>The splicing factor </a:t>
            </a:r>
            <a:r>
              <a:rPr lang="en-US" dirty="0" err="1" smtClean="0"/>
              <a:t>pasilla</a:t>
            </a:r>
            <a:r>
              <a:rPr lang="en-US" dirty="0" smtClean="0"/>
              <a:t> (NOVA1 and NOVA2 </a:t>
            </a:r>
            <a:r>
              <a:rPr lang="en-US" dirty="0" err="1" smtClean="0"/>
              <a:t>ortholog</a:t>
            </a:r>
            <a:r>
              <a:rPr lang="en-US" dirty="0" smtClean="0"/>
              <a:t>) was knocked-down in Drosophila cell cultures</a:t>
            </a:r>
          </a:p>
          <a:p>
            <a:endParaRPr lang="en-US" dirty="0"/>
          </a:p>
        </p:txBody>
      </p:sp>
      <p:pic>
        <p:nvPicPr>
          <p:cNvPr id="9" name="Picture 2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a:xfrm>
            <a:off x="4664075" y="2202131"/>
            <a:ext cx="3702050" cy="3310988"/>
          </a:xfrm>
        </p:spPr>
      </p:pic>
      <p:sp>
        <p:nvSpPr>
          <p:cNvPr id="7" name="Slide Number Placeholder 6"/>
          <p:cNvSpPr>
            <a:spLocks noGrp="1"/>
          </p:cNvSpPr>
          <p:nvPr>
            <p:ph type="sldNum" sz="quarter" idx="12"/>
          </p:nvPr>
        </p:nvSpPr>
        <p:spPr/>
        <p:txBody>
          <a:bodyPr/>
          <a:lstStyle/>
          <a:p>
            <a:fld id="{59248C02-72B7-3749-8899-7F91E51F2208}" type="slidenum">
              <a:rPr lang="en-US" smtClean="0"/>
              <a:pPr/>
              <a:t>81</a:t>
            </a:fld>
            <a:endParaRPr lang="en-US" dirty="0"/>
          </a:p>
        </p:txBody>
      </p:sp>
      <p:sp>
        <p:nvSpPr>
          <p:cNvPr id="8" name="Title 1"/>
          <p:cNvSpPr txBox="1">
            <a:spLocks/>
          </p:cNvSpPr>
          <p:nvPr/>
        </p:nvSpPr>
        <p:spPr>
          <a:xfrm>
            <a:off x="10118" y="0"/>
            <a:ext cx="9133882" cy="691754"/>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3600" b="1" kern="0" dirty="0">
              <a:solidFill>
                <a:srgbClr val="990099"/>
              </a:solidFill>
            </a:endParaRPr>
          </a:p>
        </p:txBody>
      </p:sp>
      <p:sp>
        <p:nvSpPr>
          <p:cNvPr id="77" name="Title 1"/>
          <p:cNvSpPr txBox="1">
            <a:spLocks/>
          </p:cNvSpPr>
          <p:nvPr/>
        </p:nvSpPr>
        <p:spPr>
          <a:xfrm>
            <a:off x="168285" y="1143000"/>
            <a:ext cx="8962006" cy="217847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2800" dirty="0"/>
          </a:p>
        </p:txBody>
      </p:sp>
    </p:spTree>
    <p:extLst>
      <p:ext uri="{BB962C8B-B14F-4D97-AF65-F5344CB8AC3E}">
        <p14:creationId xmlns:p14="http://schemas.microsoft.com/office/powerpoint/2010/main" val="3418962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Splicing</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82</a:t>
            </a:fld>
            <a:endParaRPr lang="en-US"/>
          </a:p>
        </p:txBody>
      </p:sp>
      <p:pic>
        <p:nvPicPr>
          <p:cNvPr id="8" name="Content Placeholder 7" descr="Screen Shot 2014-02-25 at 11.49.46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6760" y="1828800"/>
            <a:ext cx="7620000" cy="4386699"/>
          </a:xfrm>
          <a:prstGeom prst="rect">
            <a:avLst/>
          </a:prstGeom>
        </p:spPr>
      </p:pic>
    </p:spTree>
    <p:extLst>
      <p:ext uri="{BB962C8B-B14F-4D97-AF65-F5344CB8AC3E}">
        <p14:creationId xmlns:p14="http://schemas.microsoft.com/office/powerpoint/2010/main" val="7476329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Expression Estimates From a Call to TestforDeu</a:t>
            </a:r>
            <a:endParaRPr lang="en-US" dirty="0"/>
          </a:p>
        </p:txBody>
      </p:sp>
      <p:pic>
        <p:nvPicPr>
          <p:cNvPr id="8" name="Content Placeholder 7" descr="Screen Shot 2014-02-26 at 12.30.26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0662" y="1846263"/>
            <a:ext cx="6187125" cy="4022725"/>
          </a:xfrm>
        </p:spPr>
      </p:pic>
      <p:sp>
        <p:nvSpPr>
          <p:cNvPr id="4" name="Slide Number Placeholder 3"/>
          <p:cNvSpPr>
            <a:spLocks noGrp="1"/>
          </p:cNvSpPr>
          <p:nvPr>
            <p:ph type="sldNum" sz="quarter" idx="12"/>
          </p:nvPr>
        </p:nvSpPr>
        <p:spPr/>
        <p:txBody>
          <a:bodyPr/>
          <a:lstStyle/>
          <a:p>
            <a:fld id="{0235576B-7F3C-4840-ADD7-A9DF1158E3A5}" type="slidenum">
              <a:rPr lang="en-US" smtClean="0"/>
              <a:pPr/>
              <a:t>83</a:t>
            </a:fld>
            <a:endParaRPr lang="en-US"/>
          </a:p>
        </p:txBody>
      </p:sp>
      <p:sp>
        <p:nvSpPr>
          <p:cNvPr id="9" name="Rectangle 8"/>
          <p:cNvSpPr/>
          <p:nvPr/>
        </p:nvSpPr>
        <p:spPr>
          <a:xfrm>
            <a:off x="0" y="6093023"/>
            <a:ext cx="9144000" cy="307777"/>
          </a:xfrm>
          <a:prstGeom prst="rect">
            <a:avLst/>
          </a:prstGeom>
        </p:spPr>
        <p:txBody>
          <a:bodyPr wrap="square">
            <a:spAutoFit/>
          </a:bodyPr>
          <a:lstStyle/>
          <a:p>
            <a:pPr algn="ctr"/>
            <a:r>
              <a:rPr lang="en-US" sz="1400"/>
              <a:t>Shown in red is the exon that showed significant differential exon usage. </a:t>
            </a:r>
          </a:p>
        </p:txBody>
      </p:sp>
    </p:spTree>
    <p:extLst>
      <p:ext uri="{BB962C8B-B14F-4D97-AF65-F5344CB8AC3E}">
        <p14:creationId xmlns:p14="http://schemas.microsoft.com/office/powerpoint/2010/main" val="383566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Normalized counts</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84</a:t>
            </a:fld>
            <a:endParaRPr lang="en-US"/>
          </a:p>
        </p:txBody>
      </p:sp>
      <p:pic>
        <p:nvPicPr>
          <p:cNvPr id="8" name="Content Placeholder 7" descr="Screen Shot 2014-02-26 at 12.38.21 A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1863" y="1846263"/>
            <a:ext cx="6004724" cy="4022725"/>
          </a:xfrm>
          <a:prstGeom prst="rect">
            <a:avLst/>
          </a:prstGeom>
        </p:spPr>
      </p:pic>
      <p:sp>
        <p:nvSpPr>
          <p:cNvPr id="9" name="Rectangle 8"/>
          <p:cNvSpPr/>
          <p:nvPr/>
        </p:nvSpPr>
        <p:spPr>
          <a:xfrm>
            <a:off x="0" y="5977890"/>
            <a:ext cx="9144000" cy="369332"/>
          </a:xfrm>
          <a:prstGeom prst="rect">
            <a:avLst/>
          </a:prstGeom>
        </p:spPr>
        <p:txBody>
          <a:bodyPr wrap="square">
            <a:spAutoFit/>
          </a:bodyPr>
          <a:lstStyle/>
          <a:p>
            <a:r>
              <a:rPr lang="en-US"/>
              <a:t>As in previous Figure, with normalized count values of each exon in each of the samples. </a:t>
            </a:r>
          </a:p>
        </p:txBody>
      </p:sp>
    </p:spTree>
    <p:extLst>
      <p:ext uri="{BB962C8B-B14F-4D97-AF65-F5344CB8AC3E}">
        <p14:creationId xmlns:p14="http://schemas.microsoft.com/office/powerpoint/2010/main" val="17041376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Estimated Effects</a:t>
            </a:r>
            <a:br>
              <a:rPr lang="en-US" dirty="0" smtClean="0"/>
            </a:br>
            <a:r>
              <a:rPr lang="en-US" sz="2700" dirty="0" smtClean="0"/>
              <a:t>(After Subtraction Of Overall Changes In Gene Expression)</a:t>
            </a:r>
            <a:endParaRPr lang="en-US" sz="2700"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85</a:t>
            </a:fld>
            <a:endParaRPr lang="en-US"/>
          </a:p>
        </p:txBody>
      </p:sp>
      <p:pic>
        <p:nvPicPr>
          <p:cNvPr id="8" name="Content Placeholder 7" descr="Screen Shot 2014-02-26 at 12.43.53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0338" y="1846263"/>
            <a:ext cx="6227774" cy="4022725"/>
          </a:xfrm>
          <a:prstGeom prst="rect">
            <a:avLst/>
          </a:prstGeom>
        </p:spPr>
      </p:pic>
    </p:spTree>
    <p:extLst>
      <p:ext uri="{BB962C8B-B14F-4D97-AF65-F5344CB8AC3E}">
        <p14:creationId xmlns:p14="http://schemas.microsoft.com/office/powerpoint/2010/main" val="35303751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Dependence of Dispersion </a:t>
            </a:r>
            <a:br>
              <a:rPr lang="en-US" dirty="0" smtClean="0"/>
            </a:br>
            <a:r>
              <a:rPr lang="en-US" dirty="0" smtClean="0"/>
              <a:t>on the Mean</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86</a:t>
            </a:fld>
            <a:endParaRPr lang="en-US"/>
          </a:p>
        </p:txBody>
      </p:sp>
      <p:pic>
        <p:nvPicPr>
          <p:cNvPr id="8" name="Content Placeholder 7" descr="Screen Shot 2014-02-25 at 11.54.28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5610" y="1846263"/>
            <a:ext cx="5266358" cy="4325937"/>
          </a:xfrm>
          <a:prstGeom prst="rect">
            <a:avLst/>
          </a:prstGeom>
        </p:spPr>
      </p:pic>
    </p:spTree>
    <p:extLst>
      <p:ext uri="{BB962C8B-B14F-4D97-AF65-F5344CB8AC3E}">
        <p14:creationId xmlns:p14="http://schemas.microsoft.com/office/powerpoint/2010/main" val="39913822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87</a:t>
            </a:fld>
            <a:endParaRPr lang="en-US"/>
          </a:p>
        </p:txBody>
      </p:sp>
      <p:pic>
        <p:nvPicPr>
          <p:cNvPr id="6" name="Picture 5" descr="Screen Shot 2014-02-26 at 12.01.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0"/>
            <a:ext cx="8077200" cy="6858000"/>
          </a:xfrm>
          <a:prstGeom prst="rect">
            <a:avLst/>
          </a:prstGeom>
        </p:spPr>
      </p:pic>
    </p:spTree>
    <p:extLst>
      <p:ext uri="{BB962C8B-B14F-4D97-AF65-F5344CB8AC3E}">
        <p14:creationId xmlns:p14="http://schemas.microsoft.com/office/powerpoint/2010/main" val="13414736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 of Fold Changes of Exon Usage</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88</a:t>
            </a:fld>
            <a:endParaRPr lang="en-US"/>
          </a:p>
        </p:txBody>
      </p:sp>
      <p:pic>
        <p:nvPicPr>
          <p:cNvPr id="8" name="Content Placeholder 7" descr="Screen Shot 2014-02-26 at 12.06.48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19796" y="1846263"/>
            <a:ext cx="4891726" cy="4325937"/>
          </a:xfrm>
          <a:prstGeom prst="rect">
            <a:avLst/>
          </a:prstGeom>
        </p:spPr>
      </p:pic>
    </p:spTree>
    <p:extLst>
      <p:ext uri="{BB962C8B-B14F-4D97-AF65-F5344CB8AC3E}">
        <p14:creationId xmlns:p14="http://schemas.microsoft.com/office/powerpoint/2010/main" val="35620493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89</a:t>
            </a:fld>
            <a:endParaRPr lang="en-US"/>
          </a:p>
        </p:txBody>
      </p:sp>
      <p:pic>
        <p:nvPicPr>
          <p:cNvPr id="5" name="Picture 4" descr="Screen Shot 2014-02-26 at 12.11.4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0"/>
            <a:ext cx="7074391" cy="6769570"/>
          </a:xfrm>
          <a:prstGeom prst="rect">
            <a:avLst/>
          </a:prstGeom>
        </p:spPr>
      </p:pic>
    </p:spTree>
    <p:extLst>
      <p:ext uri="{BB962C8B-B14F-4D97-AF65-F5344CB8AC3E}">
        <p14:creationId xmlns:p14="http://schemas.microsoft.com/office/powerpoint/2010/main" val="626805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Rstudio</a:t>
            </a:r>
            <a:endParaRPr lang="en-US" dirty="0"/>
          </a:p>
        </p:txBody>
      </p:sp>
      <p:sp>
        <p:nvSpPr>
          <p:cNvPr id="3" name="Content Placeholder 2"/>
          <p:cNvSpPr>
            <a:spLocks noGrp="1"/>
          </p:cNvSpPr>
          <p:nvPr>
            <p:ph idx="1"/>
          </p:nvPr>
        </p:nvSpPr>
        <p:spPr/>
        <p:txBody>
          <a:bodyPr/>
          <a:lstStyle/>
          <a:p>
            <a:r>
              <a:rPr lang="en-US" dirty="0"/>
              <a:t>https://</a:t>
            </a:r>
            <a:r>
              <a:rPr lang="en-US" dirty="0" err="1"/>
              <a:t>www.rstudio.com</a:t>
            </a:r>
            <a:r>
              <a:rPr lang="en-US" dirty="0"/>
              <a:t>/products/</a:t>
            </a:r>
            <a:r>
              <a:rPr lang="en-US" dirty="0" err="1"/>
              <a:t>rstudio</a:t>
            </a:r>
            <a:r>
              <a:rPr lang="en-US" dirty="0"/>
              <a:t>/download/</a:t>
            </a:r>
          </a:p>
        </p:txBody>
      </p:sp>
      <p:sp>
        <p:nvSpPr>
          <p:cNvPr id="4" name="Slide Number Placeholder 3"/>
          <p:cNvSpPr>
            <a:spLocks noGrp="1"/>
          </p:cNvSpPr>
          <p:nvPr>
            <p:ph type="sldNum" sz="quarter" idx="12"/>
          </p:nvPr>
        </p:nvSpPr>
        <p:spPr/>
        <p:txBody>
          <a:bodyPr/>
          <a:lstStyle/>
          <a:p>
            <a:fld id="{0235576B-7F3C-4840-ADD7-A9DF1158E3A5}" type="slidenum">
              <a:rPr lang="en-US" smtClean="0"/>
              <a:pPr/>
              <a:t>9</a:t>
            </a:fld>
            <a:endParaRPr lang="en-US"/>
          </a:p>
        </p:txBody>
      </p:sp>
      <p:pic>
        <p:nvPicPr>
          <p:cNvPr id="5" name="Picture 4" descr="Screen Shot 2015-12-02 at 11.2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300049"/>
            <a:ext cx="6807200" cy="4557951"/>
          </a:xfrm>
          <a:prstGeom prst="rect">
            <a:avLst/>
          </a:prstGeom>
        </p:spPr>
      </p:pic>
    </p:spTree>
    <p:extLst>
      <p:ext uri="{BB962C8B-B14F-4D97-AF65-F5344CB8AC3E}">
        <p14:creationId xmlns:p14="http://schemas.microsoft.com/office/powerpoint/2010/main" val="26680939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normAutofit fontScale="90000"/>
          </a:bodyPr>
          <a:lstStyle/>
          <a:p>
            <a:r>
              <a:rPr lang="en-US" altLang="ko-KR" dirty="0" smtClean="0"/>
              <a:t>RNA Sequencing: </a:t>
            </a:r>
            <a:br>
              <a:rPr lang="en-US" altLang="ko-KR" dirty="0" smtClean="0"/>
            </a:br>
            <a:r>
              <a:rPr lang="en-US" altLang="ko-KR" dirty="0" smtClean="0"/>
              <a:t>Abundance Between Two Or More Conditions / Phenotypes</a:t>
            </a:r>
            <a:endParaRPr lang="en-US" altLang="ko-KR" dirty="0"/>
          </a:p>
        </p:txBody>
      </p:sp>
      <p:sp>
        <p:nvSpPr>
          <p:cNvPr id="3" name="Content Placeholder 2"/>
          <p:cNvSpPr>
            <a:spLocks noGrp="1"/>
          </p:cNvSpPr>
          <p:nvPr>
            <p:ph idx="1"/>
          </p:nvPr>
        </p:nvSpPr>
        <p:spPr>
          <a:xfrm>
            <a:off x="822959" y="2109259"/>
            <a:ext cx="7543801" cy="4023360"/>
          </a:xfrm>
        </p:spPr>
        <p:txBody>
          <a:bodyPr/>
          <a:lstStyle/>
          <a:p>
            <a:endParaRPr lang="en-US"/>
          </a:p>
        </p:txBody>
      </p:sp>
      <p:sp>
        <p:nvSpPr>
          <p:cNvPr id="19458" name="Text Box 5"/>
          <p:cNvSpPr txBox="1">
            <a:spLocks noChangeArrowheads="1"/>
          </p:cNvSpPr>
          <p:nvPr/>
        </p:nvSpPr>
        <p:spPr bwMode="auto">
          <a:xfrm>
            <a:off x="165733" y="3260725"/>
            <a:ext cx="1437012"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dirty="0">
                <a:latin typeface="Calibri" charset="0"/>
                <a:cs typeface="Calibri" charset="0"/>
              </a:rPr>
              <a:t>Condition 1</a:t>
            </a:r>
          </a:p>
          <a:p>
            <a:pPr algn="ctr" eaLnBrk="1" hangingPunct="1"/>
            <a:r>
              <a:rPr lang="en-US" sz="1600" dirty="0">
                <a:latin typeface="Calibri" charset="0"/>
                <a:cs typeface="Calibri" charset="0"/>
              </a:rPr>
              <a:t>(normal tissue)</a:t>
            </a:r>
          </a:p>
        </p:txBody>
      </p:sp>
      <p:sp>
        <p:nvSpPr>
          <p:cNvPr id="19459" name="Text Box 6"/>
          <p:cNvSpPr txBox="1">
            <a:spLocks noChangeArrowheads="1"/>
          </p:cNvSpPr>
          <p:nvPr/>
        </p:nvSpPr>
        <p:spPr bwMode="auto">
          <a:xfrm>
            <a:off x="1472913" y="3260725"/>
            <a:ext cx="1565853"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dirty="0">
                <a:latin typeface="Calibri" charset="0"/>
                <a:cs typeface="Calibri" charset="0"/>
              </a:rPr>
              <a:t>Condition 2</a:t>
            </a:r>
          </a:p>
          <a:p>
            <a:pPr algn="ctr" eaLnBrk="1" hangingPunct="1"/>
            <a:r>
              <a:rPr lang="en-US" sz="1600" dirty="0">
                <a:latin typeface="Calibri" charset="0"/>
                <a:cs typeface="Calibri" charset="0"/>
              </a:rPr>
              <a:t>(diseased tissue)</a:t>
            </a:r>
          </a:p>
        </p:txBody>
      </p:sp>
      <p:sp>
        <p:nvSpPr>
          <p:cNvPr id="19460" name="Text Box 7"/>
          <p:cNvSpPr txBox="1">
            <a:spLocks noChangeArrowheads="1"/>
          </p:cNvSpPr>
          <p:nvPr/>
        </p:nvSpPr>
        <p:spPr bwMode="auto">
          <a:xfrm>
            <a:off x="3600450" y="1663700"/>
            <a:ext cx="2082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Isolate RNAs</a:t>
            </a:r>
          </a:p>
        </p:txBody>
      </p:sp>
      <p:sp>
        <p:nvSpPr>
          <p:cNvPr id="19461" name="Text Box 8"/>
          <p:cNvSpPr txBox="1">
            <a:spLocks noChangeArrowheads="1"/>
          </p:cNvSpPr>
          <p:nvPr/>
        </p:nvSpPr>
        <p:spPr bwMode="auto">
          <a:xfrm>
            <a:off x="6162675" y="3476625"/>
            <a:ext cx="28067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Sequence ends</a:t>
            </a:r>
          </a:p>
        </p:txBody>
      </p:sp>
      <p:pic>
        <p:nvPicPr>
          <p:cNvPr id="19462" name="Picture 9"/>
          <p:cNvPicPr>
            <a:picLocks noChangeAspect="1" noChangeArrowheads="1"/>
          </p:cNvPicPr>
          <p:nvPr/>
        </p:nvPicPr>
        <p:blipFill>
          <a:blip r:embed="rId3">
            <a:extLst>
              <a:ext uri="{28A0092B-C50C-407E-A947-70E740481C1C}">
                <a14:useLocalDpi xmlns:a14="http://schemas.microsoft.com/office/drawing/2010/main" val="0"/>
              </a:ext>
            </a:extLst>
          </a:blip>
          <a:srcRect l="54456" t="53543" r="4185" b="30112"/>
          <a:stretch>
            <a:fillRect/>
          </a:stretch>
        </p:blipFill>
        <p:spPr bwMode="auto">
          <a:xfrm>
            <a:off x="7153275" y="4654550"/>
            <a:ext cx="1709738" cy="966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3" name="Picture 10"/>
          <p:cNvPicPr>
            <a:picLocks noChangeAspect="1" noChangeArrowheads="1"/>
          </p:cNvPicPr>
          <p:nvPr/>
        </p:nvPicPr>
        <p:blipFill>
          <a:blip r:embed="rId4">
            <a:extLst>
              <a:ext uri="{28A0092B-C50C-407E-A947-70E740481C1C}">
                <a14:useLocalDpi xmlns:a14="http://schemas.microsoft.com/office/drawing/2010/main" val="0"/>
              </a:ext>
            </a:extLst>
          </a:blip>
          <a:srcRect r="3535"/>
          <a:stretch>
            <a:fillRect/>
          </a:stretch>
        </p:blipFill>
        <p:spPr bwMode="auto">
          <a:xfrm>
            <a:off x="6497638" y="3770313"/>
            <a:ext cx="1819275"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4" name="Text Box 11"/>
          <p:cNvSpPr txBox="1">
            <a:spLocks noChangeArrowheads="1"/>
          </p:cNvSpPr>
          <p:nvPr/>
        </p:nvSpPr>
        <p:spPr bwMode="auto">
          <a:xfrm>
            <a:off x="6084888" y="5754688"/>
            <a:ext cx="29860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a:latin typeface="Calibri" charset="0"/>
                <a:cs typeface="Calibri" charset="0"/>
              </a:rPr>
              <a:t>100s of millions of paired reads</a:t>
            </a:r>
          </a:p>
          <a:p>
            <a:pPr eaLnBrk="1" hangingPunct="1"/>
            <a:r>
              <a:rPr lang="en-US" sz="1600" b="1">
                <a:latin typeface="Calibri" charset="0"/>
                <a:cs typeface="Calibri" charset="0"/>
              </a:rPr>
              <a:t>10s of billions bases of sequence</a:t>
            </a:r>
          </a:p>
        </p:txBody>
      </p:sp>
      <p:sp>
        <p:nvSpPr>
          <p:cNvPr id="19465" name="Text Box 12"/>
          <p:cNvSpPr txBox="1">
            <a:spLocks noChangeArrowheads="1"/>
          </p:cNvSpPr>
          <p:nvPr/>
        </p:nvSpPr>
        <p:spPr bwMode="auto">
          <a:xfrm>
            <a:off x="6107113" y="1655763"/>
            <a:ext cx="262255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Generate cDNA, fragment, size select, add linkers</a:t>
            </a:r>
          </a:p>
        </p:txBody>
      </p:sp>
      <p:pic>
        <p:nvPicPr>
          <p:cNvPr id="19466" name="Picture 13" descr="Typical Exons and Transcrip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44888" y="2084388"/>
            <a:ext cx="2349500" cy="113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7" name="Text Box 14"/>
          <p:cNvSpPr txBox="1">
            <a:spLocks noChangeArrowheads="1"/>
          </p:cNvSpPr>
          <p:nvPr/>
        </p:nvSpPr>
        <p:spPr bwMode="auto">
          <a:xfrm>
            <a:off x="241300" y="1841500"/>
            <a:ext cx="27273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Samples of interest</a:t>
            </a:r>
          </a:p>
        </p:txBody>
      </p:sp>
      <p:sp>
        <p:nvSpPr>
          <p:cNvPr id="19468" name="Line 15"/>
          <p:cNvSpPr>
            <a:spLocks noChangeShapeType="1"/>
          </p:cNvSpPr>
          <p:nvPr/>
        </p:nvSpPr>
        <p:spPr bwMode="auto">
          <a:xfrm>
            <a:off x="6034088" y="2508250"/>
            <a:ext cx="739775" cy="158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69" name="Line 16"/>
          <p:cNvSpPr>
            <a:spLocks noChangeShapeType="1"/>
          </p:cNvSpPr>
          <p:nvPr/>
        </p:nvSpPr>
        <p:spPr bwMode="auto">
          <a:xfrm flipH="1">
            <a:off x="7370763" y="3117850"/>
            <a:ext cx="1587" cy="392113"/>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70" name="Line 17"/>
          <p:cNvSpPr>
            <a:spLocks noChangeShapeType="1"/>
          </p:cNvSpPr>
          <p:nvPr/>
        </p:nvSpPr>
        <p:spPr bwMode="auto">
          <a:xfrm flipH="1">
            <a:off x="6002338" y="5451475"/>
            <a:ext cx="949325" cy="3968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71" name="Line 18"/>
          <p:cNvSpPr>
            <a:spLocks noChangeShapeType="1"/>
          </p:cNvSpPr>
          <p:nvPr/>
        </p:nvSpPr>
        <p:spPr bwMode="auto">
          <a:xfrm>
            <a:off x="3097213" y="2724150"/>
            <a:ext cx="469900" cy="158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19472" name="Picture 19" descr="RNA Fragment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56425" y="2322513"/>
            <a:ext cx="987425" cy="779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73" name="Picture 20" descr="Sequence Pair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67163" y="4899025"/>
            <a:ext cx="18415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74" name="Line 23"/>
          <p:cNvSpPr>
            <a:spLocks noChangeShapeType="1"/>
          </p:cNvSpPr>
          <p:nvPr/>
        </p:nvSpPr>
        <p:spPr bwMode="auto">
          <a:xfrm flipH="1" flipV="1">
            <a:off x="2968624" y="4829809"/>
            <a:ext cx="855663" cy="507365"/>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75" name="Text Box 24"/>
          <p:cNvSpPr txBox="1">
            <a:spLocks noChangeArrowheads="1"/>
          </p:cNvSpPr>
          <p:nvPr/>
        </p:nvSpPr>
        <p:spPr bwMode="auto">
          <a:xfrm>
            <a:off x="1193800" y="4191000"/>
            <a:ext cx="1812925"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dirty="0">
                <a:latin typeface="Calibri" charset="0"/>
                <a:cs typeface="Calibri" charset="0"/>
              </a:rPr>
              <a:t>Map to genome, transcriptome, and predicted exon junctions</a:t>
            </a:r>
          </a:p>
        </p:txBody>
      </p:sp>
      <p:pic>
        <p:nvPicPr>
          <p:cNvPr id="19476" name="Picture 1" descr="ColonTumorHist.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19250" y="2252663"/>
            <a:ext cx="1368425" cy="1030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77" name="Picture 2" descr="kw1.jpg"/>
          <p:cNvPicPr>
            <a:picLocks noChangeAspect="1"/>
          </p:cNvPicPr>
          <p:nvPr/>
        </p:nvPicPr>
        <p:blipFill>
          <a:blip r:embed="rId9" cstate="print">
            <a:extLst>
              <a:ext uri="{28A0092B-C50C-407E-A947-70E740481C1C}">
                <a14:useLocalDpi xmlns:a14="http://schemas.microsoft.com/office/drawing/2010/main" val="0"/>
              </a:ext>
            </a:extLst>
          </a:blip>
          <a:srcRect r="10406"/>
          <a:stretch>
            <a:fillRect/>
          </a:stretch>
        </p:blipFill>
        <p:spPr bwMode="auto">
          <a:xfrm>
            <a:off x="179388" y="2252663"/>
            <a:ext cx="1370012"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78" name="Line 18"/>
          <p:cNvSpPr>
            <a:spLocks noChangeShapeType="1"/>
          </p:cNvSpPr>
          <p:nvPr/>
        </p:nvSpPr>
        <p:spPr bwMode="auto">
          <a:xfrm rot="5400000">
            <a:off x="1815307" y="5549106"/>
            <a:ext cx="469900" cy="1587"/>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79" name="Text Box 8"/>
          <p:cNvSpPr txBox="1">
            <a:spLocks noChangeArrowheads="1"/>
          </p:cNvSpPr>
          <p:nvPr/>
        </p:nvSpPr>
        <p:spPr bwMode="auto">
          <a:xfrm>
            <a:off x="685800" y="5818187"/>
            <a:ext cx="28067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Downstream analysis</a:t>
            </a:r>
          </a:p>
        </p:txBody>
      </p:sp>
    </p:spTree>
    <p:extLst>
      <p:ext uri="{BB962C8B-B14F-4D97-AF65-F5344CB8AC3E}">
        <p14:creationId xmlns:p14="http://schemas.microsoft.com/office/powerpoint/2010/main" val="2293131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91</a:t>
            </a:fld>
            <a:endParaRPr lang="en-US"/>
          </a:p>
        </p:txBody>
      </p:sp>
      <p:pic>
        <p:nvPicPr>
          <p:cNvPr id="5" name="Picture 4" descr="Screen Shot 2015-06-10 at 9.52.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Tree>
    <p:extLst>
      <p:ext uri="{BB962C8B-B14F-4D97-AF65-F5344CB8AC3E}">
        <p14:creationId xmlns:p14="http://schemas.microsoft.com/office/powerpoint/2010/main" val="24248748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92</a:t>
            </a:fld>
            <a:endParaRPr lang="en-US"/>
          </a:p>
        </p:txBody>
      </p:sp>
      <p:pic>
        <p:nvPicPr>
          <p:cNvPr id="3" name="Picture 2" descr="Screen Shot 2015-06-08 at 2.30.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73882" cy="6934200"/>
          </a:xfrm>
          <a:prstGeom prst="rect">
            <a:avLst/>
          </a:prstGeom>
        </p:spPr>
      </p:pic>
    </p:spTree>
    <p:extLst>
      <p:ext uri="{BB962C8B-B14F-4D97-AF65-F5344CB8AC3E}">
        <p14:creationId xmlns:p14="http://schemas.microsoft.com/office/powerpoint/2010/main" val="10293000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93</a:t>
            </a:fld>
            <a:endParaRPr lang="en-US"/>
          </a:p>
        </p:txBody>
      </p:sp>
      <p:pic>
        <p:nvPicPr>
          <p:cNvPr id="5" name="Picture 4" descr="Screen Shot 2015-06-08 at 2.51.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6858000"/>
          </a:xfrm>
          <a:prstGeom prst="rect">
            <a:avLst/>
          </a:prstGeom>
        </p:spPr>
      </p:pic>
    </p:spTree>
    <p:extLst>
      <p:ext uri="{BB962C8B-B14F-4D97-AF65-F5344CB8AC3E}">
        <p14:creationId xmlns:p14="http://schemas.microsoft.com/office/powerpoint/2010/main" val="15046016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94</a:t>
            </a:fld>
            <a:endParaRPr lang="en-US"/>
          </a:p>
        </p:txBody>
      </p:sp>
      <p:pic>
        <p:nvPicPr>
          <p:cNvPr id="5" name="Picture 4" descr="negative_binomi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001000" cy="6858000"/>
          </a:xfrm>
          <a:prstGeom prst="rect">
            <a:avLst/>
          </a:prstGeom>
        </p:spPr>
      </p:pic>
    </p:spTree>
    <p:extLst>
      <p:ext uri="{BB962C8B-B14F-4D97-AF65-F5344CB8AC3E}">
        <p14:creationId xmlns:p14="http://schemas.microsoft.com/office/powerpoint/2010/main" val="6201873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 </a:t>
            </a:r>
            <a:br>
              <a:rPr lang="en-US" dirty="0" smtClean="0"/>
            </a:br>
            <a:r>
              <a:rPr lang="en-US" dirty="0" smtClean="0"/>
              <a:t>Best </a:t>
            </a:r>
            <a:r>
              <a:rPr lang="en-US" dirty="0" err="1" smtClean="0"/>
              <a:t>Softwares</a:t>
            </a:r>
            <a:endParaRPr lang="en-US" dirty="0"/>
          </a:p>
        </p:txBody>
      </p:sp>
      <p:sp>
        <p:nvSpPr>
          <p:cNvPr id="7" name="Content Placeholder 6"/>
          <p:cNvSpPr>
            <a:spLocks noGrp="1"/>
          </p:cNvSpPr>
          <p:nvPr>
            <p:ph idx="1"/>
          </p:nvPr>
        </p:nvSpPr>
        <p:spPr/>
        <p:txBody>
          <a:bodyPr/>
          <a:lstStyle/>
          <a:p>
            <a:r>
              <a:rPr lang="en-US" dirty="0"/>
              <a:t>http://</a:t>
            </a:r>
            <a:r>
              <a:rPr lang="en-US" dirty="0" err="1" smtClean="0"/>
              <a:t>arxiv.org</a:t>
            </a:r>
            <a:r>
              <a:rPr lang="en-US" dirty="0" smtClean="0"/>
              <a:t>/ftp/</a:t>
            </a:r>
            <a:r>
              <a:rPr lang="en-US" dirty="0" err="1" smtClean="0"/>
              <a:t>arxiv</a:t>
            </a:r>
            <a:r>
              <a:rPr lang="en-US" dirty="0" smtClean="0"/>
              <a:t>/papers/1505/1505.02017.pdf</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95</a:t>
            </a:fld>
            <a:endParaRPr lang="en-US"/>
          </a:p>
        </p:txBody>
      </p:sp>
      <p:sp>
        <p:nvSpPr>
          <p:cNvPr id="6" name="Title 1"/>
          <p:cNvSpPr txBox="1">
            <a:spLocks/>
          </p:cNvSpPr>
          <p:nvPr/>
        </p:nvSpPr>
        <p:spPr>
          <a:xfrm>
            <a:off x="152400" y="1828800"/>
            <a:ext cx="7543800" cy="914400"/>
          </a:xfrm>
          <a:prstGeom prst="rect">
            <a:avLst/>
          </a:prstGeom>
        </p:spPr>
        <p:txBody>
          <a:bodyPr vert="horz" lIns="0" rIns="0" bIns="0" anchor="b">
            <a:normAutofit/>
          </a:bodyPr>
          <a:lstStyle>
            <a:lvl1pPr algn="l" rtl="0" eaLnBrk="1" latinLnBrk="0" hangingPunct="1">
              <a:spcBef>
                <a:spcPct val="0"/>
              </a:spcBef>
              <a:buNone/>
              <a:defRPr kumimoji="0" sz="3200" b="1" kern="1200">
                <a:ln>
                  <a:noFill/>
                </a:ln>
                <a:solidFill>
                  <a:schemeClr val="tx1"/>
                </a:solidFill>
                <a:effectLst/>
                <a:latin typeface="+mj-lt"/>
                <a:ea typeface="+mj-ea"/>
                <a:cs typeface="+mj-cs"/>
              </a:defRPr>
            </a:lvl1pPr>
          </a:lstStyle>
          <a:p>
            <a:endParaRPr lang="en-US" dirty="0"/>
          </a:p>
        </p:txBody>
      </p:sp>
    </p:spTree>
    <p:extLst>
      <p:ext uri="{BB962C8B-B14F-4D97-AF65-F5344CB8AC3E}">
        <p14:creationId xmlns:p14="http://schemas.microsoft.com/office/powerpoint/2010/main" val="21345102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96</a:t>
            </a:fld>
            <a:endParaRPr lang="en-US"/>
          </a:p>
        </p:txBody>
      </p:sp>
      <p:pic>
        <p:nvPicPr>
          <p:cNvPr id="5" name="Picture 4" descr="Screen Shot 2015-06-10 at 10.22.1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724621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Comparison of two designs for testing differential expression between treatments A and B. Treatment A is denoted by red tones and treatment B by blue tones.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161" y="6286260"/>
            <a:ext cx="1916640" cy="39748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2800" y="979303"/>
            <a:ext cx="6282720"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432801" y="5972308"/>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Paul L. Auer, and R. W. Doerge Genetics 2010;185:405-416</a:t>
            </a:r>
          </a:p>
        </p:txBody>
      </p:sp>
      <p:sp>
        <p:nvSpPr>
          <p:cNvPr id="3077" name="Text Box 5"/>
          <p:cNvSpPr txBox="1">
            <a:spLocks noChangeArrowheads="1"/>
          </p:cNvSpPr>
          <p:nvPr/>
        </p:nvSpPr>
        <p:spPr bwMode="auto">
          <a:xfrm>
            <a:off x="97920" y="6531087"/>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Copyright © 2010 by the Genetics Society of America</a:t>
            </a:r>
          </a:p>
        </p:txBody>
      </p:sp>
    </p:spTree>
    <p:extLst>
      <p:ext uri="{BB962C8B-B14F-4D97-AF65-F5344CB8AC3E}">
        <p14:creationId xmlns:p14="http://schemas.microsoft.com/office/powerpoint/2010/main" val="28451466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A multiple flow-cell design based on three biological replicates within seven treatment groups.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161" y="6286260"/>
            <a:ext cx="1916640" cy="39748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40" y="2623955"/>
            <a:ext cx="7804800" cy="160288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671040" y="5972308"/>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Paul L. Auer, and R. W. Doerge Genetics 2010;185:405-416</a:t>
            </a:r>
          </a:p>
        </p:txBody>
      </p:sp>
      <p:sp>
        <p:nvSpPr>
          <p:cNvPr id="3077" name="Text Box 5"/>
          <p:cNvSpPr txBox="1">
            <a:spLocks noChangeArrowheads="1"/>
          </p:cNvSpPr>
          <p:nvPr/>
        </p:nvSpPr>
        <p:spPr bwMode="auto">
          <a:xfrm>
            <a:off x="97920" y="6531087"/>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Copyright © 2010 by the Genetics Society of America</a:t>
            </a:r>
          </a:p>
        </p:txBody>
      </p:sp>
    </p:spTree>
    <p:extLst>
      <p:ext uri="{BB962C8B-B14F-4D97-AF65-F5344CB8AC3E}">
        <p14:creationId xmlns:p14="http://schemas.microsoft.com/office/powerpoint/2010/main" val="9865892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99</a:t>
            </a:fld>
            <a:endParaRPr lang="en-US"/>
          </a:p>
        </p:txBody>
      </p:sp>
      <p:pic>
        <p:nvPicPr>
          <p:cNvPr id="3" name="Picture 2" descr="Screen Shot 2015-06-08 at 2.31.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 y="0"/>
            <a:ext cx="9134079" cy="6858000"/>
          </a:xfrm>
          <a:prstGeom prst="rect">
            <a:avLst/>
          </a:prstGeom>
        </p:spPr>
      </p:pic>
    </p:spTree>
    <p:extLst>
      <p:ext uri="{BB962C8B-B14F-4D97-AF65-F5344CB8AC3E}">
        <p14:creationId xmlns:p14="http://schemas.microsoft.com/office/powerpoint/2010/main" val="40805084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CE384F2AFE7FD4B908B837B344DB0E2" ma:contentTypeVersion="6" ma:contentTypeDescription="Create a new document." ma:contentTypeScope="" ma:versionID="61277ff05f2cd659d45899a0c4ba566a">
  <xsd:schema xmlns:xsd="http://www.w3.org/2001/XMLSchema" xmlns:xs="http://www.w3.org/2001/XMLSchema" xmlns:p="http://schemas.microsoft.com/office/2006/metadata/properties" xmlns:ns1="http://schemas.microsoft.com/sharepoint/v3" targetNamespace="http://schemas.microsoft.com/office/2006/metadata/properties" ma:root="true" ma:fieldsID="0fcae872f4e0eac2cb12737aa2966f66" ns1:_="">
    <xsd:import namespace="http://schemas.microsoft.com/sharepoint/v3"/>
    <xsd:element name="properties">
      <xsd:complexType>
        <xsd:sequence>
          <xsd:element name="documentManagement">
            <xsd:complexType>
              <xsd:all>
                <xsd:element ref="ns1:PublishingStartDate" minOccurs="0"/>
                <xsd:element ref="ns1:PublishingExpirationDate" minOccurs="0"/>
                <xsd:element ref="ns1:NIAIDTopic" minOccurs="0"/>
                <xsd:element ref="ns1:NIAIDDocType" minOccurs="0"/>
                <xsd:element ref="ns1:NIAIDCommunicationsSubTopi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internalName="PublishingStartDate">
      <xsd:simpleType>
        <xsd:restriction base="dms:Unknown"/>
      </xsd:simpleType>
    </xsd:element>
    <xsd:element name="PublishingExpirationDate" ma:index="9" nillable="true" ma:displayName="Scheduling End Date" ma:description="" ma:internalName="PublishingExpirationDate">
      <xsd:simpleType>
        <xsd:restriction base="dms:Unknown"/>
      </xsd:simpleType>
    </xsd:element>
    <xsd:element name="NIAIDTopic" ma:index="11" nillable="true" ma:displayName="NIAID Topic" ma:format="Dropdown" ma:internalName="NIAIDTopic">
      <xsd:complexType>
        <xsd:complexContent>
          <xsd:extension base="dms:MultiChoice">
            <xsd:sequence>
              <xsd:element name="Value" maxOccurs="unbounded" minOccurs="0" nillable="true">
                <xsd:simpleType>
                  <xsd:restriction base="dms:Choice">
                    <xsd:enumeration value="Acquisitions"/>
                    <xsd:enumeration value="Budget"/>
                    <xsd:enumeration value="Business Services"/>
                    <xsd:enumeration value="Clinical, Laboratory, and Science Research Resources"/>
                    <xsd:enumeration value="Communications and Publications Assistance"/>
                    <xsd:enumeration value="Ethics"/>
                    <xsd:enumeration value="Grants and Funding Management"/>
                    <xsd:enumeration value="Human Resources"/>
                    <xsd:enumeration value="Information Technology Services"/>
                    <xsd:enumeration value="Legislative, Public, and Media Relations"/>
                    <xsd:enumeration value="Meetings, Events, and Calendars"/>
                    <xsd:enumeration value="Postdoctoral Fellows"/>
                    <xsd:enumeration value="Property Management"/>
                    <xsd:enumeration value="Records Management"/>
                    <xsd:enumeration value="Space Management"/>
                    <xsd:enumeration value="Strategic Planning, Policy, and Evaluation"/>
                    <xsd:enumeration value="Technology Transfer"/>
                    <xsd:enumeration value="Training and Professional Development"/>
                    <xsd:enumeration value="Travel"/>
                  </xsd:restriction>
                </xsd:simpleType>
              </xsd:element>
            </xsd:sequence>
          </xsd:extension>
        </xsd:complexContent>
      </xsd:complexType>
    </xsd:element>
    <xsd:element name="NIAIDDocType" ma:index="12" nillable="true" ma:displayName="NIAID Document Type" ma:internalName="NIAIDDocType">
      <xsd:complexType>
        <xsd:complexContent>
          <xsd:extension base="dms:MultiChoice">
            <xsd:sequence>
              <xsd:element name="Value" maxOccurs="unbounded" minOccurs="0" nillable="true">
                <xsd:simpleType>
                  <xsd:restriction base="dms:Choice">
                    <xsd:enumeration value="Announcements"/>
                    <xsd:enumeration value="Approvals"/>
                    <xsd:enumeration value="Blogs"/>
                    <xsd:enumeration value="Calendars and Schedules"/>
                    <xsd:enumeration value="Chapters, Sections, Modules, Units"/>
                    <xsd:enumeration value="Checklists"/>
                    <xsd:enumeration value="Codes and Classifications"/>
                    <xsd:enumeration value="Collaboration Sites"/>
                    <xsd:enumeration value="Computational Software"/>
                    <xsd:enumeration value="Computer Databases and Applications"/>
                    <xsd:enumeration value="Delegation of Authority"/>
                    <xsd:enumeration value="Dictionaries, Glossaries, and Thesauri"/>
                    <xsd:enumeration value="Directories"/>
                    <xsd:enumeration value="Flip Cards"/>
                    <xsd:enumeration value="Forms"/>
                    <xsd:enumeration value="Frequently Asked Questions"/>
                    <xsd:enumeration value="Graphics"/>
                    <xsd:enumeration value="Guidelines"/>
                    <xsd:enumeration value="Guides, Handbooks, and Manuals"/>
                    <xsd:enumeration value="Illustrations"/>
                    <xsd:enumeration value="Issue Lists"/>
                    <xsd:enumeration value="Logs (Documents)"/>
                    <xsd:enumeration value="Meeting Agendas"/>
                    <xsd:enumeration value="Memos"/>
                    <xsd:enumeration value="Minutes"/>
                    <xsd:enumeration value="Newsletters"/>
                    <xsd:enumeration value="Online Training"/>
                    <xsd:enumeration value="Organizational Charts"/>
                    <xsd:enumeration value="Outlines (Documents)"/>
                    <xsd:enumeration value="Overview/Description"/>
                    <xsd:enumeration value="Photographs"/>
                    <xsd:enumeration value="Policies"/>
                    <xsd:enumeration value="Project Overview"/>
                    <xsd:enumeration value="Question/Answer Format"/>
                    <xsd:enumeration value="Reports"/>
                    <xsd:enumeration value="Routing Slips"/>
                    <xsd:enumeration value="Samples and Templates"/>
                    <xsd:enumeration value="Speeches and Presentations"/>
                    <xsd:enumeration value="Standard Operating Procedures"/>
                    <xsd:enumeration value="Strategic Plans"/>
                    <xsd:enumeration value="Tables"/>
                    <xsd:enumeration value="Training Materials"/>
                    <xsd:enumeration value="Wikis"/>
                  </xsd:restriction>
                </xsd:simpleType>
              </xsd:element>
            </xsd:sequence>
          </xsd:extension>
        </xsd:complexContent>
      </xsd:complexType>
    </xsd:element>
    <xsd:element name="NIAIDCommunicationsSubTopic" ma:index="13" nillable="true" ma:displayName="Communications Sub-Topic" ma:format="Dropdown" ma:internalName="NIAIDCommunicationsSubTopic">
      <xsd:complexType>
        <xsd:complexContent>
          <xsd:extension base="dms:MultiChoice">
            <xsd:sequence>
              <xsd:element name="Value" maxOccurs="unbounded" minOccurs="0" nillable="true">
                <xsd:simpleType>
                  <xsd:restriction base="dms:Choice">
                    <xsd:enumeration value="General Publishing Guides and Services"/>
                    <xsd:enumeration value="Graphics and Audio Visual"/>
                    <xsd:enumeration value="NIAID Internal Communications"/>
                    <xsd:enumeration value="Publications"/>
                    <xsd:enumeration value="Web Sites"/>
                  </xsd:restriction>
                </xsd:simple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NIAIDDocType xmlns="http://schemas.microsoft.com/sharepoint/v3"/>
    <NIAIDCommunicationsSubTopic xmlns="http://schemas.microsoft.com/sharepoint/v3"/>
    <NIAIDTopic xmlns="http://schemas.microsoft.com/sharepoint/v3"/>
  </documentManagement>
</p:properties>
</file>

<file path=customXml/itemProps1.xml><?xml version="1.0" encoding="utf-8"?>
<ds:datastoreItem xmlns:ds="http://schemas.openxmlformats.org/officeDocument/2006/customXml" ds:itemID="{29C1DB12-B65B-4C1F-9694-121E2CE85563}">
  <ds:schemaRefs>
    <ds:schemaRef ds:uri="http://schemas.microsoft.com/sharepoint/v3/contenttype/forms"/>
  </ds:schemaRefs>
</ds:datastoreItem>
</file>

<file path=customXml/itemProps2.xml><?xml version="1.0" encoding="utf-8"?>
<ds:datastoreItem xmlns:ds="http://schemas.openxmlformats.org/officeDocument/2006/customXml" ds:itemID="{C8D8334C-06DA-4EAF-B439-BB0EF10D27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F38145-5439-43FA-B7C8-87F78316D140}">
  <ds:schemaRefs>
    <ds:schemaRef ds:uri="http://purl.org/dc/terms/"/>
    <ds:schemaRef ds:uri="http://schemas.microsoft.com/office/infopath/2007/PartnerControls"/>
    <ds:schemaRef ds:uri="http://www.w3.org/XML/1998/namespace"/>
    <ds:schemaRef ds:uri="http://purl.org/dc/dcmitype/"/>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Retrospect</Template>
  <TotalTime>58990</TotalTime>
  <Words>3808</Words>
  <Application>Microsoft Macintosh PowerPoint</Application>
  <PresentationFormat>On-screen Show (4:3)</PresentationFormat>
  <Paragraphs>434</Paragraphs>
  <Slides>113</Slides>
  <Notes>47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113</vt:i4>
      </vt:variant>
    </vt:vector>
  </HeadingPairs>
  <TitlesOfParts>
    <vt:vector size="124" baseType="lpstr">
      <vt:lpstr>Calibri</vt:lpstr>
      <vt:lpstr>Calibri Light</vt:lpstr>
      <vt:lpstr>ＭＳ Ｐゴシック</vt:lpstr>
      <vt:lpstr>msgothic</vt:lpstr>
      <vt:lpstr>Times New Roman</vt:lpstr>
      <vt:lpstr>Wingdings</vt:lpstr>
      <vt:lpstr>Wingdings 3</vt:lpstr>
      <vt:lpstr>맑은 고딕</vt:lpstr>
      <vt:lpstr>宋体</vt:lpstr>
      <vt:lpstr>Arial</vt:lpstr>
      <vt:lpstr>Retrospect</vt:lpstr>
      <vt:lpstr>RNA-seq with  R-bioconductor Part 1</vt:lpstr>
      <vt:lpstr>Topics</vt:lpstr>
      <vt:lpstr>What is R</vt:lpstr>
      <vt:lpstr>What is R</vt:lpstr>
      <vt:lpstr>What is R</vt:lpstr>
      <vt:lpstr>DOWNLOAD R FROM CRAN: http://cran.r-project.org/</vt:lpstr>
      <vt:lpstr>PowerPoint Presentation</vt:lpstr>
      <vt:lpstr>Topics</vt:lpstr>
      <vt:lpstr>Rstudio</vt:lpstr>
      <vt:lpstr>Rstudio https://www.rstudio.com/products/rstudio/download/</vt:lpstr>
      <vt:lpstr>What is Bioconductor</vt:lpstr>
      <vt:lpstr>Topics</vt:lpstr>
      <vt:lpstr>What is RNAseq</vt:lpstr>
      <vt:lpstr>What is RNAseq Whole Transcriptome Shotgun Sequencing hints to phenotypes</vt:lpstr>
      <vt:lpstr>What is RNAseq</vt:lpstr>
      <vt:lpstr>PowerPoint Presentation</vt:lpstr>
      <vt:lpstr>Insert size</vt:lpstr>
      <vt:lpstr>Sequencing by synthesis</vt:lpstr>
      <vt:lpstr>Topics</vt:lpstr>
      <vt:lpstr>Different Kinds of Objects in R</vt:lpstr>
      <vt:lpstr>PowerPoint Presentation</vt:lpstr>
      <vt:lpstr>PowerPoint Presentation</vt:lpstr>
      <vt:lpstr>A data frame is used for storing data tables. It is a list of vectors of equal length. </vt:lpstr>
      <vt:lpstr>Combine list of data frames into single data frame, add column with list index: list of vectors of equal length. </vt:lpstr>
      <vt:lpstr>Methods: Software Carpentry: http://swcarpentry.github.io/r-novice-inflammation/01-starting-with-data.html</vt:lpstr>
      <vt:lpstr>Current Working Directory cwd</vt:lpstr>
      <vt:lpstr>Topics</vt:lpstr>
      <vt:lpstr>PowerPoint Presentation</vt:lpstr>
      <vt:lpstr>Sequencing by synthesis</vt:lpstr>
      <vt:lpstr>FASTQ read with 50nt in Illumina format (ASCII_BASE=33). There are always four lines per read. </vt:lpstr>
      <vt:lpstr>Information in ID line</vt:lpstr>
      <vt:lpstr>Information in Quality Line</vt:lpstr>
      <vt:lpstr>PowerPoint Presentation</vt:lpstr>
      <vt:lpstr>Paired end: read 1 in one fastq file</vt:lpstr>
      <vt:lpstr>Paired end: read 2 in another fastq file</vt:lpstr>
      <vt:lpstr>PowerPoint Presentation</vt:lpstr>
      <vt:lpstr>Ascii off-sets</vt:lpstr>
      <vt:lpstr>Numerous Possible Analysis Strategies</vt:lpstr>
      <vt:lpstr>What is an Annotation File in GFF (General Feature Format) ?</vt:lpstr>
      <vt:lpstr>PowerPoint Presentation</vt:lpstr>
      <vt:lpstr>UCSC Genome Browser</vt:lpstr>
      <vt:lpstr>PowerPoint Presentation</vt:lpstr>
      <vt:lpstr>PowerPoint Presentation</vt:lpstr>
      <vt:lpstr>Alternative to count tables: HTSeq</vt:lpstr>
      <vt:lpstr>Illumina Clonal Expansion Followed By Image Processing</vt:lpstr>
      <vt:lpstr>Pile up sequences to reference genome</vt:lpstr>
      <vt:lpstr>PowerPoint Presentation</vt:lpstr>
      <vt:lpstr>SAM format: What are sam/bam files http://biobits.org/samtools_primer.html</vt:lpstr>
      <vt:lpstr>PowerPoint Presentation</vt:lpstr>
      <vt:lpstr>Meaning of Fields:  CIGAR Score</vt:lpstr>
      <vt:lpstr>Read CIGAR score</vt:lpstr>
      <vt:lpstr>Read CIGAR score: A soft-clipped sequence is an unmatched fragment in a partially mapped read. </vt:lpstr>
      <vt:lpstr>Gapped alignment calls</vt:lpstr>
      <vt:lpstr>Read CIGAR score</vt:lpstr>
      <vt:lpstr>PowerPoint Presentation</vt:lpstr>
      <vt:lpstr>Binary numbers: flags to orientation</vt:lpstr>
      <vt:lpstr>RNA sequencing:  abundance comparisons between two or more conditions / phenotypes</vt:lpstr>
      <vt:lpstr>Compare two samples for abundance differences</vt:lpstr>
      <vt:lpstr>Transcript abundances differ in pile-up</vt:lpstr>
      <vt:lpstr>Genes Have ‘Structure’,  Solve By Mapping</vt:lpstr>
      <vt:lpstr>Genes And Transcripts</vt:lpstr>
      <vt:lpstr>Current Paradigm:  “cuff-suit”</vt:lpstr>
      <vt:lpstr>Common analysis goals of RNA-Seq  analysis  (what can you ask of the data?)</vt:lpstr>
      <vt:lpstr>Back to the Demo</vt:lpstr>
      <vt:lpstr>PowerPoint Presentation</vt:lpstr>
      <vt:lpstr>Deseq and DEseq2</vt:lpstr>
      <vt:lpstr>PowerPoint Presentation</vt:lpstr>
      <vt:lpstr>PowerPoint Presentation</vt:lpstr>
      <vt:lpstr>PowerPoint Presentation</vt:lpstr>
      <vt:lpstr>PowerPoint Presentation</vt:lpstr>
      <vt:lpstr>Empirical (black dots) and fitted (red lines) dispersion values plotted against the mean of the normalised counts. </vt:lpstr>
      <vt:lpstr>Plot of normalised mean versus log2 fold change for the contrast untreated versus treated. </vt:lpstr>
      <vt:lpstr>Histogram of p-values from the call to nbinomTest. </vt:lpstr>
      <vt:lpstr>MvA plot for the contrast“treated”vs.“untreated” using two treated and only one untreated sample. </vt:lpstr>
      <vt:lpstr>Expression Data Of 30 Most Highly Expressed Genes </vt:lpstr>
      <vt:lpstr>Euclidean distances between the samples as calculated from the variance stabilizing transformation of the count data</vt:lpstr>
      <vt:lpstr>Biological Effects Of  Condition And Libtype</vt:lpstr>
      <vt:lpstr>Mean expression versus log2 fold change plot.  Significant hits (at padj&lt;0.1) are coloured in red</vt:lpstr>
      <vt:lpstr>Per-gene Dispersion Estimates and Fitted Mean- Dispersion Function</vt:lpstr>
      <vt:lpstr>Differential Exon Usage</vt:lpstr>
      <vt:lpstr>Pasilla Data</vt:lpstr>
      <vt:lpstr>Types of Splicing</vt:lpstr>
      <vt:lpstr>Expression Estimates From a Call to TestforDeu</vt:lpstr>
      <vt:lpstr>Normalized counts</vt:lpstr>
      <vt:lpstr>Estimated Effects (After Subtraction Of Overall Changes In Gene Expression)</vt:lpstr>
      <vt:lpstr>Dependence of Dispersion  on the Mean</vt:lpstr>
      <vt:lpstr>PowerPoint Presentation</vt:lpstr>
      <vt:lpstr>Distributions of Fold Changes of Exon Usage</vt:lpstr>
      <vt:lpstr>PowerPoint Presentation</vt:lpstr>
      <vt:lpstr>RNA Sequencing:  Abundance Between Two Or More Conditions / Phenotypes</vt:lpstr>
      <vt:lpstr>PowerPoint Presentation</vt:lpstr>
      <vt:lpstr>PowerPoint Presentation</vt:lpstr>
      <vt:lpstr>PowerPoint Presentation</vt:lpstr>
      <vt:lpstr>PowerPoint Presentation</vt:lpstr>
      <vt:lpstr>Experimental Design:  Best Softwares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 Rna-seq Workflow, Gene-level Exploratory Analysis &amp; Differential Expression</vt:lpstr>
      <vt:lpstr>PowerPoint Presentation</vt:lpstr>
      <vt:lpstr>Outline</vt:lpstr>
      <vt:lpstr>About Bioconductor</vt:lpstr>
      <vt:lpstr>http://www.nature.com/nprot/journal/v8/n9/pdf/nprot.2013.099.pdf</vt:lpstr>
      <vt:lpstr>PowerPoint Presentation</vt:lpstr>
      <vt:lpstr>Downloads / Tutorial</vt:lpstr>
      <vt:lpstr>The End</vt:lpstr>
    </vt:vector>
  </TitlesOfParts>
  <Company>NIAID</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NIAID Branded Power Point Template</dc:title>
  <dc:creator>cfabry</dc:creator>
  <cp:lastModifiedBy>Squires, Richard (NIH/NIAID) [C]</cp:lastModifiedBy>
  <cp:revision>327</cp:revision>
  <cp:lastPrinted>2014-02-27T13:52:56Z</cp:lastPrinted>
  <dcterms:created xsi:type="dcterms:W3CDTF">2010-04-29T22:14:07Z</dcterms:created>
  <dcterms:modified xsi:type="dcterms:W3CDTF">2017-08-09T01:07:50Z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0x010100FCE384F2AFE7FD4B908B837B344DB0E2</vt:lpwstr>
  </property>
  <property fmtid="{D5CDD505-2E9C-101B-9397-08002B2CF9AE}" pid="3" name="TemplateUrl">
    <vt:lpwstr/>
  </property>
  <property fmtid="{D5CDD505-2E9C-101B-9397-08002B2CF9AE}" pid="4" name="_SourceUrl">
    <vt:lpwstr/>
  </property>
  <property fmtid="{D5CDD505-2E9C-101B-9397-08002B2CF9AE}" pid="5" name="_SharedFileIndex">
    <vt:lpwstr/>
  </property>
  <property fmtid="{D5CDD505-2E9C-101B-9397-08002B2CF9AE}" pid="6" name="xd_Signature">
    <vt:bool>false</vt:bool>
  </property>
  <property fmtid="{D5CDD505-2E9C-101B-9397-08002B2CF9AE}" pid="7" name="xd_ProgID">
    <vt:lpwstr/>
  </property>
</Properties>
</file>